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theme/themeOverride3.xml" ContentType="application/vnd.openxmlformats-officedocument.themeOverr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1" r:id="rId1"/>
  </p:sldMasterIdLst>
  <p:notesMasterIdLst>
    <p:notesMasterId r:id="rId45"/>
  </p:notesMasterIdLst>
  <p:handoutMasterIdLst>
    <p:handoutMasterId r:id="rId46"/>
  </p:handoutMasterIdLst>
  <p:sldIdLst>
    <p:sldId id="295" r:id="rId2"/>
    <p:sldId id="258" r:id="rId3"/>
    <p:sldId id="257" r:id="rId4"/>
    <p:sldId id="259" r:id="rId5"/>
    <p:sldId id="394" r:id="rId6"/>
    <p:sldId id="297" r:id="rId7"/>
    <p:sldId id="260" r:id="rId8"/>
    <p:sldId id="388" r:id="rId9"/>
    <p:sldId id="387" r:id="rId10"/>
    <p:sldId id="296" r:id="rId11"/>
    <p:sldId id="391" r:id="rId12"/>
    <p:sldId id="392" r:id="rId13"/>
    <p:sldId id="395" r:id="rId14"/>
    <p:sldId id="262" r:id="rId15"/>
    <p:sldId id="389" r:id="rId16"/>
    <p:sldId id="404" r:id="rId17"/>
    <p:sldId id="401" r:id="rId18"/>
    <p:sldId id="405" r:id="rId19"/>
    <p:sldId id="399" r:id="rId20"/>
    <p:sldId id="265" r:id="rId21"/>
    <p:sldId id="266" r:id="rId22"/>
    <p:sldId id="406" r:id="rId23"/>
    <p:sldId id="400" r:id="rId24"/>
    <p:sldId id="397" r:id="rId25"/>
    <p:sldId id="351" r:id="rId26"/>
    <p:sldId id="407" r:id="rId27"/>
    <p:sldId id="409" r:id="rId28"/>
    <p:sldId id="271" r:id="rId29"/>
    <p:sldId id="272" r:id="rId30"/>
    <p:sldId id="273" r:id="rId31"/>
    <p:sldId id="274" r:id="rId32"/>
    <p:sldId id="267" r:id="rId33"/>
    <p:sldId id="268" r:id="rId34"/>
    <p:sldId id="269" r:id="rId35"/>
    <p:sldId id="270" r:id="rId36"/>
    <p:sldId id="396" r:id="rId37"/>
    <p:sldId id="278" r:id="rId38"/>
    <p:sldId id="279" r:id="rId39"/>
    <p:sldId id="275" r:id="rId40"/>
    <p:sldId id="276" r:id="rId41"/>
    <p:sldId id="277" r:id="rId42"/>
    <p:sldId id="293" r:id="rId43"/>
    <p:sldId id="294"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C7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30" autoAdjust="0"/>
    <p:restoredTop sz="89718" autoAdjust="0"/>
  </p:normalViewPr>
  <p:slideViewPr>
    <p:cSldViewPr snapToGrid="0">
      <p:cViewPr varScale="1">
        <p:scale>
          <a:sx n="76" d="100"/>
          <a:sy n="76" d="100"/>
        </p:scale>
        <p:origin x="1066" y="6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6" d="100"/>
          <a:sy n="66" d="100"/>
        </p:scale>
        <p:origin x="-3187" y="-7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50"/>
      <c:rotY val="0"/>
      <c:depthPercent val="100"/>
      <c:rAngAx val="0"/>
      <c:perspective val="6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
          <c:y val="5.6012945708441307E-2"/>
          <c:w val="0.78395061728395066"/>
          <c:h val="0.75714693204518024"/>
        </c:manualLayout>
      </c:layout>
      <c:pie3DChart>
        <c:varyColors val="1"/>
        <c:ser>
          <c:idx val="0"/>
          <c:order val="0"/>
          <c:tx>
            <c:strRef>
              <c:f>Sheet1!$B$1</c:f>
              <c:strCache>
                <c:ptCount val="1"/>
                <c:pt idx="0">
                  <c:v>Sales</c:v>
                </c:pt>
              </c:strCache>
            </c:strRef>
          </c:tx>
          <c:explosion val="27"/>
          <c:dPt>
            <c:idx val="0"/>
            <c:bubble3D val="0"/>
            <c:explosion val="6"/>
            <c:spPr>
              <a:solidFill>
                <a:schemeClr val="accent1"/>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1-BB8C-4727-8C63-0A6E07E82CF9}"/>
              </c:ext>
            </c:extLst>
          </c:dPt>
          <c:dPt>
            <c:idx val="1"/>
            <c:bubble3D val="0"/>
            <c:explosion val="26"/>
            <c:spPr>
              <a:solidFill>
                <a:schemeClr val="accent2"/>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3-BB8C-4727-8C63-0A6E07E82CF9}"/>
              </c:ext>
            </c:extLst>
          </c:dPt>
          <c:dPt>
            <c:idx val="2"/>
            <c:bubble3D val="0"/>
            <c:explosion val="16"/>
            <c:spPr>
              <a:solidFill>
                <a:schemeClr val="accent3"/>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5-BB8C-4727-8C63-0A6E07E82CF9}"/>
              </c:ext>
            </c:extLst>
          </c:dPt>
          <c:dPt>
            <c:idx val="3"/>
            <c:bubble3D val="0"/>
            <c:explosion val="17"/>
            <c:spPr>
              <a:solidFill>
                <a:schemeClr val="accent4"/>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7-BB8C-4727-8C63-0A6E07E82CF9}"/>
              </c:ext>
            </c:extLst>
          </c:dPt>
          <c:dPt>
            <c:idx val="4"/>
            <c:bubble3D val="0"/>
            <c:explosion val="21"/>
            <c:spPr>
              <a:solidFill>
                <a:schemeClr val="accent5"/>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9-BB8C-4727-8C63-0A6E07E82CF9}"/>
              </c:ext>
            </c:extLst>
          </c:dPt>
          <c:dLbls>
            <c:dLbl>
              <c:idx val="0"/>
              <c:layout>
                <c:manualLayout>
                  <c:x val="-0.23348644614643546"/>
                  <c:y val="7.9242716983390193E-2"/>
                </c:manualLayout>
              </c:layout>
              <c:tx>
                <c:rich>
                  <a:bodyPr/>
                  <a:lstStyle/>
                  <a:p>
                    <a:r>
                      <a:rPr lang="fa-IR" sz="1800" dirty="0">
                        <a:solidFill>
                          <a:schemeClr val="tx1"/>
                        </a:solidFill>
                        <a:cs typeface="B Lotus" pitchFamily="2" charset="-78"/>
                      </a:rPr>
                      <a:t>هندوانه</a:t>
                    </a:r>
                    <a:r>
                      <a:rPr lang="fa-IR" sz="1800" baseline="0" dirty="0">
                        <a:solidFill>
                          <a:schemeClr val="tx1"/>
                        </a:solidFill>
                        <a:cs typeface="B Lotus" pitchFamily="2" charset="-78"/>
                      </a:rPr>
                      <a:t> 44/2 %</a:t>
                    </a:r>
                    <a:endParaRPr lang="fa-IR" dirty="0">
                      <a:solidFill>
                        <a:schemeClr val="tx1"/>
                      </a:solidFill>
                    </a:endParaRPr>
                  </a:p>
                </c:rich>
              </c:tx>
              <c:dLblPos val="bestFit"/>
              <c:showLegendKey val="0"/>
              <c:showVal val="1"/>
              <c:showCatName val="1"/>
              <c:showSerName val="0"/>
              <c:showPercent val="1"/>
              <c:showBubbleSize val="0"/>
              <c:extLst>
                <c:ext xmlns:c15="http://schemas.microsoft.com/office/drawing/2012/chart" uri="{CE6537A1-D6FC-4f65-9D91-7224C49458BB}">
                  <c15:layout>
                    <c:manualLayout>
                      <c:w val="0.21685112701802969"/>
                      <c:h val="0.23548868256037711"/>
                    </c:manualLayout>
                  </c15:layout>
                </c:ext>
                <c:ext xmlns:c16="http://schemas.microsoft.com/office/drawing/2014/chart" uri="{C3380CC4-5D6E-409C-BE32-E72D297353CC}">
                  <c16:uniqueId val="{00000001-BB8C-4727-8C63-0A6E07E82CF9}"/>
                </c:ext>
              </c:extLst>
            </c:dLbl>
            <c:dLbl>
              <c:idx val="1"/>
              <c:tx>
                <c:rich>
                  <a:bodyPr rot="0" spcFirstLastPara="1" vertOverflow="ellipsis" vert="horz" wrap="square" lIns="38100" tIns="19050" rIns="38100" bIns="19050" anchor="ctr" anchorCtr="1">
                    <a:noAutofit/>
                  </a:bodyPr>
                  <a:lstStyle/>
                  <a:p>
                    <a:pPr>
                      <a:defRPr sz="1197" b="1" i="0" u="none" strike="noStrike" kern="1200" baseline="0">
                        <a:solidFill>
                          <a:schemeClr val="lt1"/>
                        </a:solidFill>
                        <a:latin typeface="+mn-lt"/>
                        <a:ea typeface="+mn-ea"/>
                        <a:cs typeface="+mn-cs"/>
                      </a:defRPr>
                    </a:pPr>
                    <a:r>
                      <a:rPr lang="fa-IR" sz="1800" dirty="0">
                        <a:solidFill>
                          <a:schemeClr val="tx1"/>
                        </a:solidFill>
                        <a:cs typeface="B Lotus" pitchFamily="2" charset="-78"/>
                      </a:rPr>
                      <a:t>گوجه فرنگی </a:t>
                    </a:r>
                    <a:r>
                      <a:rPr lang="fa-IR" sz="1800" baseline="0" dirty="0">
                        <a:solidFill>
                          <a:schemeClr val="tx1"/>
                        </a:solidFill>
                        <a:cs typeface="B Lotus" pitchFamily="2" charset="-78"/>
                      </a:rPr>
                      <a:t> 31/6%</a:t>
                    </a:r>
                    <a:endParaRPr lang="fa-IR" dirty="0">
                      <a:solidFill>
                        <a:schemeClr val="tx1"/>
                      </a:solidFill>
                    </a:endParaRPr>
                  </a:p>
                </c:rich>
              </c:tx>
              <c:spPr>
                <a:noFill/>
                <a:ln>
                  <a:noFill/>
                </a:ln>
                <a:effectLst/>
              </c:spPr>
              <c:dLblPos val="inEnd"/>
              <c:showLegendKey val="0"/>
              <c:showVal val="1"/>
              <c:showCatName val="1"/>
              <c:showSerName val="0"/>
              <c:showPercent val="1"/>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BB8C-4727-8C63-0A6E07E82CF9}"/>
                </c:ext>
              </c:extLst>
            </c:dLbl>
            <c:dLbl>
              <c:idx val="2"/>
              <c:tx>
                <c:rich>
                  <a:bodyPr/>
                  <a:lstStyle/>
                  <a:p>
                    <a:fld id="{39AA952E-109E-4A9F-8F5F-6CB6100E233A}" type="PERCENTAGE">
                      <a:rPr lang="en-US">
                        <a:solidFill>
                          <a:schemeClr val="tx1"/>
                        </a:solidFill>
                      </a:rPr>
                      <a:pPr/>
                      <a:t>[PERCENTAGE]</a:t>
                    </a:fld>
                    <a:endParaRPr lang="en-US"/>
                  </a:p>
                </c:rich>
              </c:tx>
              <c:dLblPos val="inEnd"/>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BB8C-4727-8C63-0A6E07E82CF9}"/>
                </c:ext>
              </c:extLst>
            </c:dLbl>
            <c:dLbl>
              <c:idx val="3"/>
              <c:tx>
                <c:rich>
                  <a:bodyPr/>
                  <a:lstStyle/>
                  <a:p>
                    <a:r>
                      <a:rPr lang="fa-IR" sz="1800" baseline="0" dirty="0">
                        <a:solidFill>
                          <a:schemeClr val="tx1"/>
                        </a:solidFill>
                        <a:cs typeface="B Lotus" pitchFamily="2" charset="-78"/>
                      </a:rPr>
                      <a:t>خیار 8/2%</a:t>
                    </a:r>
                    <a:endParaRPr lang="fa-IR" dirty="0">
                      <a:solidFill>
                        <a:schemeClr val="tx1"/>
                      </a:solidFill>
                    </a:endParaRPr>
                  </a:p>
                </c:rich>
              </c:tx>
              <c:dLblPos val="inEnd"/>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BB8C-4727-8C63-0A6E07E82CF9}"/>
                </c:ext>
              </c:extLst>
            </c:dLbl>
            <c:dLbl>
              <c:idx val="4"/>
              <c:layout>
                <c:manualLayout>
                  <c:x val="0.14739678898322661"/>
                  <c:y val="0.11957572691645134"/>
                </c:manualLayout>
              </c:layout>
              <c:tx>
                <c:rich>
                  <a:bodyPr/>
                  <a:lstStyle/>
                  <a:p>
                    <a:r>
                      <a:rPr lang="fa-IR" sz="1800" baseline="0" dirty="0">
                        <a:solidFill>
                          <a:schemeClr val="tx1"/>
                        </a:solidFill>
                        <a:cs typeface="B Lotus" pitchFamily="2" charset="-78"/>
                      </a:rPr>
                      <a:t>کدو 19/6 %</a:t>
                    </a:r>
                    <a:endParaRPr lang="fa-IR" dirty="0">
                      <a:solidFill>
                        <a:schemeClr val="tx1"/>
                      </a:solidFill>
                    </a:endParaRPr>
                  </a:p>
                </c:rich>
              </c:tx>
              <c:dLblPos val="bestFi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BB8C-4727-8C63-0A6E07E82CF9}"/>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1"/>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1st Qtr</c:v>
                </c:pt>
                <c:pt idx="1">
                  <c:v>2nd Qtr</c:v>
                </c:pt>
                <c:pt idx="2">
                  <c:v>3rd Qtr</c:v>
                </c:pt>
                <c:pt idx="3">
                  <c:v>4th Qtr</c:v>
                </c:pt>
                <c:pt idx="4">
                  <c:v>2/3 4th Qtr</c:v>
                </c:pt>
              </c:strCache>
            </c:strRef>
          </c:cat>
          <c:val>
            <c:numRef>
              <c:f>Sheet1!$B$2:$B$6</c:f>
              <c:numCache>
                <c:formatCode>General</c:formatCode>
                <c:ptCount val="5"/>
                <c:pt idx="0">
                  <c:v>44.2</c:v>
                </c:pt>
                <c:pt idx="1">
                  <c:v>22.4</c:v>
                </c:pt>
                <c:pt idx="2">
                  <c:v>12.2</c:v>
                </c:pt>
                <c:pt idx="3">
                  <c:v>1.7</c:v>
                </c:pt>
                <c:pt idx="4">
                  <c:v>19.600000000000001</c:v>
                </c:pt>
              </c:numCache>
            </c:numRef>
          </c:val>
          <c:extLst>
            <c:ext xmlns:c16="http://schemas.microsoft.com/office/drawing/2014/chart" uri="{C3380CC4-5D6E-409C-BE32-E72D297353CC}">
              <c16:uniqueId val="{0000000A-BB8C-4727-8C63-0A6E07E82CF9}"/>
            </c:ext>
          </c:extLst>
        </c:ser>
        <c:ser>
          <c:idx val="1"/>
          <c:order val="1"/>
          <c:tx>
            <c:strRef>
              <c:f>Sheet1!$C$1</c:f>
              <c:strCache>
                <c:ptCount val="1"/>
                <c:pt idx="0">
                  <c:v>Column1</c:v>
                </c:pt>
              </c:strCache>
            </c:strRef>
          </c:tx>
          <c:explosion val="25"/>
          <c:dPt>
            <c:idx val="0"/>
            <c:bubble3D val="0"/>
            <c:spPr>
              <a:solidFill>
                <a:schemeClr val="accent1"/>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C-BB8C-4727-8C63-0A6E07E82CF9}"/>
              </c:ext>
            </c:extLst>
          </c:dPt>
          <c:dPt>
            <c:idx val="1"/>
            <c:bubble3D val="0"/>
            <c:spPr>
              <a:solidFill>
                <a:schemeClr val="accent2"/>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E-BB8C-4727-8C63-0A6E07E82CF9}"/>
              </c:ext>
            </c:extLst>
          </c:dPt>
          <c:dPt>
            <c:idx val="2"/>
            <c:bubble3D val="0"/>
            <c:spPr>
              <a:solidFill>
                <a:schemeClr val="accent3"/>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10-BB8C-4727-8C63-0A6E07E82CF9}"/>
              </c:ext>
            </c:extLst>
          </c:dPt>
          <c:dPt>
            <c:idx val="3"/>
            <c:bubble3D val="0"/>
            <c:spPr>
              <a:solidFill>
                <a:schemeClr val="accent4"/>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12-BB8C-4727-8C63-0A6E07E82CF9}"/>
              </c:ext>
            </c:extLst>
          </c:dPt>
          <c:dPt>
            <c:idx val="4"/>
            <c:bubble3D val="0"/>
            <c:spPr>
              <a:solidFill>
                <a:schemeClr val="accent5"/>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14-BB8C-4727-8C63-0A6E07E82CF9}"/>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1"/>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1st Qtr</c:v>
                </c:pt>
                <c:pt idx="1">
                  <c:v>2nd Qtr</c:v>
                </c:pt>
                <c:pt idx="2">
                  <c:v>3rd Qtr</c:v>
                </c:pt>
                <c:pt idx="3">
                  <c:v>4th Qtr</c:v>
                </c:pt>
                <c:pt idx="4">
                  <c:v>2/3 4th Qtr</c:v>
                </c:pt>
              </c:strCache>
            </c:strRef>
          </c:cat>
          <c:val>
            <c:numRef>
              <c:f>Sheet1!$C$2:$C$6</c:f>
              <c:numCache>
                <c:formatCode>General</c:formatCode>
                <c:ptCount val="5"/>
                <c:pt idx="0">
                  <c:v>0</c:v>
                </c:pt>
              </c:numCache>
            </c:numRef>
          </c:val>
          <c:extLst>
            <c:ext xmlns:c16="http://schemas.microsoft.com/office/drawing/2014/chart" uri="{C3380CC4-5D6E-409C-BE32-E72D297353CC}">
              <c16:uniqueId val="{00000015-BB8C-4727-8C63-0A6E07E82CF9}"/>
            </c:ext>
          </c:extLst>
        </c:ser>
        <c:dLbls>
          <c:dLblPos val="inEnd"/>
          <c:showLegendKey val="0"/>
          <c:showVal val="1"/>
          <c:showCatName val="1"/>
          <c:showSerName val="0"/>
          <c:showPercent val="0"/>
          <c:showBubbleSize val="0"/>
          <c:showLeaderLines val="1"/>
        </c:dLbls>
      </c:pie3DChart>
      <c:spPr>
        <a:noFill/>
        <a:ln>
          <a:noFill/>
        </a:ln>
        <a:effectLst/>
      </c:spPr>
    </c:plotArea>
    <c:legend>
      <c:legendPos val="b"/>
      <c:overlay val="0"/>
      <c:spPr>
        <a:solidFill>
          <a:schemeClr val="lt1">
            <a:alpha val="78000"/>
          </a:schemeClr>
        </a:solid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noFill/>
    <a:ln w="9525" cap="flat" cmpd="sng" algn="ctr">
      <a:noFill/>
      <a:round/>
    </a:ln>
    <a:effectLst>
      <a:outerShdw blurRad="50800" dist="50800" dir="5400000" sx="93000" sy="93000" algn="ctr" rotWithShape="0">
        <a:srgbClr val="000000"/>
      </a:outerShdw>
    </a:effectLst>
  </c:spPr>
  <c:txPr>
    <a:bodyPr/>
    <a:lstStyle/>
    <a:p>
      <a:pPr>
        <a:defRPr/>
      </a:pPr>
      <a:endParaRPr lang="en-US"/>
    </a:p>
  </c:txPr>
  <c:externalData r:id="rId2">
    <c:autoUpdate val="0"/>
  </c:externalData>
  <c:userShapes r:id="rId3"/>
</c:chartSpace>
</file>

<file path=ppt/diagrams/colors1.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3B3E58-1A02-4D68-B2BF-5FA0C3142460}" type="doc">
      <dgm:prSet loTypeId="urn:microsoft.com/office/officeart/2005/8/layout/arrow6" loCatId="process" qsTypeId="urn:microsoft.com/office/officeart/2005/8/quickstyle/3d3" qsCatId="3D" csTypeId="urn:microsoft.com/office/officeart/2005/8/colors/accent6_5" csCatId="accent6" phldr="1"/>
      <dgm:spPr/>
      <dgm:t>
        <a:bodyPr/>
        <a:lstStyle/>
        <a:p>
          <a:endParaRPr lang="en-US"/>
        </a:p>
      </dgm:t>
    </dgm:pt>
    <dgm:pt modelId="{7AB1A29C-ABCC-436A-B28A-20323DFA11BD}">
      <dgm:prSet phldrT="[Text]"/>
      <dgm:spPr/>
      <dgm:t>
        <a:bodyPr/>
        <a:lstStyle/>
        <a:p>
          <a:pPr rtl="1"/>
          <a:r>
            <a:rPr lang="fa-IR" dirty="0">
              <a:latin typeface="Arial" pitchFamily="34" charset="0"/>
              <a:cs typeface="Arial" pitchFamily="34" charset="0"/>
            </a:rPr>
            <a:t>فاز </a:t>
          </a:r>
          <a:r>
            <a:rPr lang="en-GB" dirty="0">
              <a:latin typeface="Arial" pitchFamily="34" charset="0"/>
              <a:cs typeface="Arial" pitchFamily="34" charset="0"/>
            </a:rPr>
            <a:t>2</a:t>
          </a:r>
          <a:endParaRPr lang="en-US" dirty="0">
            <a:latin typeface="Arial" pitchFamily="34" charset="0"/>
            <a:cs typeface="Arial" pitchFamily="34" charset="0"/>
          </a:endParaRPr>
        </a:p>
      </dgm:t>
    </dgm:pt>
    <dgm:pt modelId="{8368B7AC-0E8A-4BEC-9446-E7D861A48FA3}" type="parTrans" cxnId="{E4E34DC0-9226-4275-A355-4478A4D7A2E6}">
      <dgm:prSet/>
      <dgm:spPr/>
      <dgm:t>
        <a:bodyPr/>
        <a:lstStyle/>
        <a:p>
          <a:endParaRPr lang="en-US"/>
        </a:p>
      </dgm:t>
    </dgm:pt>
    <dgm:pt modelId="{24EDC17B-479B-42AD-B053-6F65AD7A9BC9}" type="sibTrans" cxnId="{E4E34DC0-9226-4275-A355-4478A4D7A2E6}">
      <dgm:prSet/>
      <dgm:spPr/>
      <dgm:t>
        <a:bodyPr/>
        <a:lstStyle/>
        <a:p>
          <a:endParaRPr lang="en-US"/>
        </a:p>
      </dgm:t>
    </dgm:pt>
    <dgm:pt modelId="{B38A1C51-DD96-4EEE-A2B4-4B4295FA49CD}">
      <dgm:prSet phldrT="[Text]"/>
      <dgm:spPr/>
      <dgm:t>
        <a:bodyPr/>
        <a:lstStyle/>
        <a:p>
          <a:pPr rtl="1"/>
          <a:r>
            <a:rPr lang="fa-IR" dirty="0">
              <a:effectLst/>
              <a:latin typeface="Arial" pitchFamily="34" charset="0"/>
              <a:ea typeface="Calibri" panose="020F0502020204030204" pitchFamily="34" charset="0"/>
              <a:cs typeface="Arial" pitchFamily="34" charset="0"/>
            </a:rPr>
            <a:t>درصد جوانه­زنی در گندم، جو، خیار و گوجه­فرنگی </a:t>
          </a:r>
          <a:endParaRPr lang="en-US" dirty="0">
            <a:latin typeface="Arial" pitchFamily="34" charset="0"/>
            <a:cs typeface="Arial" pitchFamily="34" charset="0"/>
          </a:endParaRPr>
        </a:p>
      </dgm:t>
    </dgm:pt>
    <dgm:pt modelId="{FF960DFA-2766-4DC6-8CD8-2E829A205628}" type="parTrans" cxnId="{C1F72F1F-1937-433D-960F-9BA52203F5F8}">
      <dgm:prSet/>
      <dgm:spPr/>
      <dgm:t>
        <a:bodyPr/>
        <a:lstStyle/>
        <a:p>
          <a:endParaRPr lang="en-US"/>
        </a:p>
      </dgm:t>
    </dgm:pt>
    <dgm:pt modelId="{92EDAAE5-7849-4D0C-9C0A-E1F4CFE26760}" type="sibTrans" cxnId="{C1F72F1F-1937-433D-960F-9BA52203F5F8}">
      <dgm:prSet/>
      <dgm:spPr/>
      <dgm:t>
        <a:bodyPr/>
        <a:lstStyle/>
        <a:p>
          <a:endParaRPr lang="en-US"/>
        </a:p>
      </dgm:t>
    </dgm:pt>
    <dgm:pt modelId="{D9BB8943-8F8B-4530-836E-F731636E3664}">
      <dgm:prSet phldrT="[Text]" custT="1"/>
      <dgm:spPr/>
      <dgm:t>
        <a:bodyPr/>
        <a:lstStyle/>
        <a:p>
          <a:pPr algn="r" rtl="1"/>
          <a:r>
            <a:rPr lang="fa-IR" sz="3200" dirty="0">
              <a:latin typeface="Arial" pitchFamily="34" charset="0"/>
              <a:cs typeface="Arial" pitchFamily="34" charset="0"/>
            </a:rPr>
            <a:t>فاز </a:t>
          </a:r>
          <a:r>
            <a:rPr lang="en-GB" sz="3200" dirty="0">
              <a:latin typeface="Arial" pitchFamily="34" charset="0"/>
              <a:cs typeface="Arial" pitchFamily="34" charset="0"/>
            </a:rPr>
            <a:t>1</a:t>
          </a:r>
          <a:endParaRPr lang="en-US" sz="3200" dirty="0">
            <a:latin typeface="Arial" pitchFamily="34" charset="0"/>
            <a:cs typeface="Arial" pitchFamily="34" charset="0"/>
          </a:endParaRPr>
        </a:p>
      </dgm:t>
    </dgm:pt>
    <dgm:pt modelId="{8B429AAD-533F-4D69-BC51-F017D2E10A53}" type="parTrans" cxnId="{95474FB0-D519-4AC5-A6D9-2DAD1E35C43B}">
      <dgm:prSet/>
      <dgm:spPr/>
      <dgm:t>
        <a:bodyPr/>
        <a:lstStyle/>
        <a:p>
          <a:endParaRPr lang="en-US"/>
        </a:p>
      </dgm:t>
    </dgm:pt>
    <dgm:pt modelId="{32584439-2C8C-4F4D-B38B-E64409D63E6B}" type="sibTrans" cxnId="{95474FB0-D519-4AC5-A6D9-2DAD1E35C43B}">
      <dgm:prSet/>
      <dgm:spPr/>
      <dgm:t>
        <a:bodyPr/>
        <a:lstStyle/>
        <a:p>
          <a:endParaRPr lang="en-US"/>
        </a:p>
      </dgm:t>
    </dgm:pt>
    <dgm:pt modelId="{19630A3A-EED4-49B5-87FB-73E24B20B0F4}">
      <dgm:prSet phldrT="[Text]" custT="1"/>
      <dgm:spPr/>
      <dgm:t>
        <a:bodyPr/>
        <a:lstStyle/>
        <a:p>
          <a:pPr algn="l"/>
          <a:endParaRPr lang="en-US" sz="100" dirty="0">
            <a:latin typeface="Arial" pitchFamily="34" charset="0"/>
            <a:cs typeface="Arial" pitchFamily="34" charset="0"/>
          </a:endParaRPr>
        </a:p>
      </dgm:t>
    </dgm:pt>
    <dgm:pt modelId="{D59F2F0B-CD84-4AFE-BDF9-B81D549107AB}" type="parTrans" cxnId="{E641A15E-65C4-4436-8BB1-8CB9430BF47E}">
      <dgm:prSet/>
      <dgm:spPr/>
      <dgm:t>
        <a:bodyPr/>
        <a:lstStyle/>
        <a:p>
          <a:endParaRPr lang="en-US"/>
        </a:p>
      </dgm:t>
    </dgm:pt>
    <dgm:pt modelId="{2CAFE3A4-6071-4823-A474-42F6FEDD01F7}" type="sibTrans" cxnId="{E641A15E-65C4-4436-8BB1-8CB9430BF47E}">
      <dgm:prSet/>
      <dgm:spPr/>
      <dgm:t>
        <a:bodyPr/>
        <a:lstStyle/>
        <a:p>
          <a:endParaRPr lang="en-US"/>
        </a:p>
      </dgm:t>
    </dgm:pt>
    <dgm:pt modelId="{A6B95139-091B-4CA2-936A-7A158E8E558E}">
      <dgm:prSet custT="1"/>
      <dgm:spPr/>
      <dgm:t>
        <a:bodyPr/>
        <a:lstStyle/>
        <a:p>
          <a:pPr algn="r" rtl="1"/>
          <a:r>
            <a:rPr lang="fa-IR" sz="2000" dirty="0">
              <a:latin typeface="Arial" pitchFamily="34" charset="0"/>
              <a:cs typeface="Arial" pitchFamily="34" charset="0"/>
            </a:rPr>
            <a:t>میزان آلودگی قارچی در گندم، جو، خیار و گوجه­فرنگی </a:t>
          </a:r>
          <a:endParaRPr lang="en-US" sz="2000" dirty="0">
            <a:latin typeface="Arial" pitchFamily="34" charset="0"/>
            <a:cs typeface="Arial" pitchFamily="34" charset="0"/>
          </a:endParaRPr>
        </a:p>
      </dgm:t>
    </dgm:pt>
    <dgm:pt modelId="{34A5D06E-2EFB-43FB-82CC-C48EA8615235}" type="parTrans" cxnId="{9FD467AA-A35F-4FCE-A2B9-383B38485BFB}">
      <dgm:prSet/>
      <dgm:spPr/>
      <dgm:t>
        <a:bodyPr/>
        <a:lstStyle/>
        <a:p>
          <a:endParaRPr lang="en-US"/>
        </a:p>
      </dgm:t>
    </dgm:pt>
    <dgm:pt modelId="{91A7C9EA-70E1-4B08-980E-684BBDAB8844}" type="sibTrans" cxnId="{9FD467AA-A35F-4FCE-A2B9-383B38485BFB}">
      <dgm:prSet/>
      <dgm:spPr/>
      <dgm:t>
        <a:bodyPr/>
        <a:lstStyle/>
        <a:p>
          <a:endParaRPr lang="en-US"/>
        </a:p>
      </dgm:t>
    </dgm:pt>
    <dgm:pt modelId="{D5CE4B35-1ED1-4DE7-86AC-48632C0FA74F}" type="pres">
      <dgm:prSet presAssocID="{853B3E58-1A02-4D68-B2BF-5FA0C3142460}" presName="compositeShape" presStyleCnt="0">
        <dgm:presLayoutVars>
          <dgm:chMax val="2"/>
          <dgm:dir/>
          <dgm:resizeHandles val="exact"/>
        </dgm:presLayoutVars>
      </dgm:prSet>
      <dgm:spPr/>
    </dgm:pt>
    <dgm:pt modelId="{BEB32043-F75E-41CD-8A6F-315AC47BACCE}" type="pres">
      <dgm:prSet presAssocID="{853B3E58-1A02-4D68-B2BF-5FA0C3142460}" presName="ribbon" presStyleLbl="node1" presStyleIdx="0" presStyleCnt="1" custLinFactNeighborX="-158" custLinFactNeighborY="-952"/>
      <dgm:spPr/>
    </dgm:pt>
    <dgm:pt modelId="{A9465F0E-0842-45FF-AD8C-4D98C78A8589}" type="pres">
      <dgm:prSet presAssocID="{853B3E58-1A02-4D68-B2BF-5FA0C3142460}" presName="leftArrowText" presStyleLbl="node1" presStyleIdx="0" presStyleCnt="1">
        <dgm:presLayoutVars>
          <dgm:chMax val="0"/>
          <dgm:bulletEnabled val="1"/>
        </dgm:presLayoutVars>
      </dgm:prSet>
      <dgm:spPr/>
    </dgm:pt>
    <dgm:pt modelId="{5B7A4F84-B215-487E-8FEA-F5802DB51FE9}" type="pres">
      <dgm:prSet presAssocID="{853B3E58-1A02-4D68-B2BF-5FA0C3142460}" presName="rightArrowText" presStyleLbl="node1" presStyleIdx="0" presStyleCnt="1" custLinFactNeighborY="-6289">
        <dgm:presLayoutVars>
          <dgm:chMax val="0"/>
          <dgm:bulletEnabled val="1"/>
        </dgm:presLayoutVars>
      </dgm:prSet>
      <dgm:spPr/>
    </dgm:pt>
  </dgm:ptLst>
  <dgm:cxnLst>
    <dgm:cxn modelId="{C1F72F1F-1937-433D-960F-9BA52203F5F8}" srcId="{7AB1A29C-ABCC-436A-B28A-20323DFA11BD}" destId="{B38A1C51-DD96-4EEE-A2B4-4B4295FA49CD}" srcOrd="0" destOrd="0" parTransId="{FF960DFA-2766-4DC6-8CD8-2E829A205628}" sibTransId="{92EDAAE5-7849-4D0C-9C0A-E1F4CFE26760}"/>
    <dgm:cxn modelId="{74D7FF35-A6C4-4B9A-B082-2AEDAF7AFF77}" type="presOf" srcId="{19630A3A-EED4-49B5-87FB-73E24B20B0F4}" destId="{5B7A4F84-B215-487E-8FEA-F5802DB51FE9}" srcOrd="0" destOrd="1" presId="urn:microsoft.com/office/officeart/2005/8/layout/arrow6"/>
    <dgm:cxn modelId="{E641A15E-65C4-4436-8BB1-8CB9430BF47E}" srcId="{D9BB8943-8F8B-4530-836E-F731636E3664}" destId="{19630A3A-EED4-49B5-87FB-73E24B20B0F4}" srcOrd="0" destOrd="0" parTransId="{D59F2F0B-CD84-4AFE-BDF9-B81D549107AB}" sibTransId="{2CAFE3A4-6071-4823-A474-42F6FEDD01F7}"/>
    <dgm:cxn modelId="{F6DCC243-7E19-42E3-BED5-617F5CC10058}" type="presOf" srcId="{D9BB8943-8F8B-4530-836E-F731636E3664}" destId="{5B7A4F84-B215-487E-8FEA-F5802DB51FE9}" srcOrd="0" destOrd="0" presId="urn:microsoft.com/office/officeart/2005/8/layout/arrow6"/>
    <dgm:cxn modelId="{8B76904D-CC0E-4A05-A56C-7C5C9D02E53C}" type="presOf" srcId="{A6B95139-091B-4CA2-936A-7A158E8E558E}" destId="{5B7A4F84-B215-487E-8FEA-F5802DB51FE9}" srcOrd="0" destOrd="2" presId="urn:microsoft.com/office/officeart/2005/8/layout/arrow6"/>
    <dgm:cxn modelId="{AAB7DF86-DAB5-474D-BC25-4F318BF14391}" type="presOf" srcId="{853B3E58-1A02-4D68-B2BF-5FA0C3142460}" destId="{D5CE4B35-1ED1-4DE7-86AC-48632C0FA74F}" srcOrd="0" destOrd="0" presId="urn:microsoft.com/office/officeart/2005/8/layout/arrow6"/>
    <dgm:cxn modelId="{9FD467AA-A35F-4FCE-A2B9-383B38485BFB}" srcId="{D9BB8943-8F8B-4530-836E-F731636E3664}" destId="{A6B95139-091B-4CA2-936A-7A158E8E558E}" srcOrd="1" destOrd="0" parTransId="{34A5D06E-2EFB-43FB-82CC-C48EA8615235}" sibTransId="{91A7C9EA-70E1-4B08-980E-684BBDAB8844}"/>
    <dgm:cxn modelId="{95474FB0-D519-4AC5-A6D9-2DAD1E35C43B}" srcId="{853B3E58-1A02-4D68-B2BF-5FA0C3142460}" destId="{D9BB8943-8F8B-4530-836E-F731636E3664}" srcOrd="1" destOrd="0" parTransId="{8B429AAD-533F-4D69-BC51-F017D2E10A53}" sibTransId="{32584439-2C8C-4F4D-B38B-E64409D63E6B}"/>
    <dgm:cxn modelId="{E4E34DC0-9226-4275-A355-4478A4D7A2E6}" srcId="{853B3E58-1A02-4D68-B2BF-5FA0C3142460}" destId="{7AB1A29C-ABCC-436A-B28A-20323DFA11BD}" srcOrd="0" destOrd="0" parTransId="{8368B7AC-0E8A-4BEC-9446-E7D861A48FA3}" sibTransId="{24EDC17B-479B-42AD-B053-6F65AD7A9BC9}"/>
    <dgm:cxn modelId="{D94C7DC2-DC55-4F70-9721-26DBCE361688}" type="presOf" srcId="{B38A1C51-DD96-4EEE-A2B4-4B4295FA49CD}" destId="{A9465F0E-0842-45FF-AD8C-4D98C78A8589}" srcOrd="0" destOrd="1" presId="urn:microsoft.com/office/officeart/2005/8/layout/arrow6"/>
    <dgm:cxn modelId="{E6FC99CE-22D5-4251-A184-6F05ECE19CF2}" type="presOf" srcId="{7AB1A29C-ABCC-436A-B28A-20323DFA11BD}" destId="{A9465F0E-0842-45FF-AD8C-4D98C78A8589}" srcOrd="0" destOrd="0" presId="urn:microsoft.com/office/officeart/2005/8/layout/arrow6"/>
    <dgm:cxn modelId="{9229C1FF-AF5B-4A63-B24F-7F845018F361}" type="presParOf" srcId="{D5CE4B35-1ED1-4DE7-86AC-48632C0FA74F}" destId="{BEB32043-F75E-41CD-8A6F-315AC47BACCE}" srcOrd="0" destOrd="0" presId="urn:microsoft.com/office/officeart/2005/8/layout/arrow6"/>
    <dgm:cxn modelId="{7AF21C66-6C78-4052-A1E0-D7352FC4485F}" type="presParOf" srcId="{D5CE4B35-1ED1-4DE7-86AC-48632C0FA74F}" destId="{A9465F0E-0842-45FF-AD8C-4D98C78A8589}" srcOrd="1" destOrd="0" presId="urn:microsoft.com/office/officeart/2005/8/layout/arrow6"/>
    <dgm:cxn modelId="{ED58370C-35E7-4B4A-855A-8F1FBB4EC0B2}" type="presParOf" srcId="{D5CE4B35-1ED1-4DE7-86AC-48632C0FA74F}" destId="{5B7A4F84-B215-487E-8FEA-F5802DB51FE9}"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664520-B63F-4D64-B283-7BB9904E5EFF}" type="doc">
      <dgm:prSet loTypeId="urn:microsoft.com/office/officeart/2005/8/layout/cycle8" loCatId="cycle" qsTypeId="urn:microsoft.com/office/officeart/2005/8/quickstyle/simple5" qsCatId="simple" csTypeId="urn:microsoft.com/office/officeart/2005/8/colors/colorful4" csCatId="colorful" phldr="1"/>
      <dgm:spPr/>
      <dgm:t>
        <a:bodyPr/>
        <a:lstStyle/>
        <a:p>
          <a:endParaRPr lang="en-US"/>
        </a:p>
      </dgm:t>
    </dgm:pt>
    <dgm:pt modelId="{00FB63A9-F937-4726-85A6-2FE5E8C5661C}">
      <dgm:prSet custT="1"/>
      <dgm:spPr/>
      <dgm:t>
        <a:bodyPr/>
        <a:lstStyle/>
        <a:p>
          <a:pPr rtl="1"/>
          <a:r>
            <a:rPr lang="ar-SA" sz="1800" dirty="0">
              <a:latin typeface="Arial" pitchFamily="34" charset="0"/>
              <a:cs typeface="Arial" pitchFamily="34" charset="0"/>
            </a:rPr>
            <a:t>تیمار </a:t>
          </a:r>
          <a:r>
            <a:rPr lang="fa-IR" sz="1800" dirty="0">
              <a:latin typeface="Arial" pitchFamily="34" charset="0"/>
              <a:cs typeface="Arial" pitchFamily="34" charset="0"/>
            </a:rPr>
            <a:t>شاهد آب مقطر</a:t>
          </a:r>
          <a:endParaRPr lang="en-US" sz="1800" dirty="0">
            <a:latin typeface="Arial" pitchFamily="34" charset="0"/>
            <a:cs typeface="Arial" pitchFamily="34" charset="0"/>
          </a:endParaRPr>
        </a:p>
      </dgm:t>
    </dgm:pt>
    <dgm:pt modelId="{B805CA1D-8C03-41CE-815B-7FE9B875CC96}" type="parTrans" cxnId="{5417C389-B2A8-4980-B6AC-95C1A6557877}">
      <dgm:prSet/>
      <dgm:spPr/>
      <dgm:t>
        <a:bodyPr/>
        <a:lstStyle/>
        <a:p>
          <a:endParaRPr lang="en-US"/>
        </a:p>
      </dgm:t>
    </dgm:pt>
    <dgm:pt modelId="{E97FA9DA-415D-426B-8FB9-732AD96B231F}" type="sibTrans" cxnId="{5417C389-B2A8-4980-B6AC-95C1A6557877}">
      <dgm:prSet/>
      <dgm:spPr/>
      <dgm:t>
        <a:bodyPr/>
        <a:lstStyle/>
        <a:p>
          <a:endParaRPr lang="en-US"/>
        </a:p>
      </dgm:t>
    </dgm:pt>
    <dgm:pt modelId="{2D32BF82-9ED9-4CF5-8394-C2C3FF405195}">
      <dgm:prSet custT="1"/>
      <dgm:spPr/>
      <dgm:t>
        <a:bodyPr/>
        <a:lstStyle/>
        <a:p>
          <a:pPr rtl="1"/>
          <a:r>
            <a:rPr lang="fa-IR" sz="1400" dirty="0">
              <a:latin typeface="Arial" pitchFamily="34" charset="0"/>
              <a:cs typeface="Arial" pitchFamily="34" charset="0"/>
            </a:rPr>
            <a:t>آب ژاول مخلوط آب و وایتکس که به میزان 15 درصد وایتکس و 85  درصد آب </a:t>
          </a:r>
          <a:r>
            <a:rPr lang="ku-Arab-IQ" sz="1400" dirty="0">
              <a:latin typeface="Arial" pitchFamily="34" charset="0"/>
              <a:cs typeface="Arial" pitchFamily="34" charset="0"/>
            </a:rPr>
            <a:t>بەمدت </a:t>
          </a:r>
          <a:r>
            <a:rPr lang="en-GB" sz="1400" dirty="0">
              <a:latin typeface="Arial" pitchFamily="34" charset="0"/>
              <a:cs typeface="Arial" pitchFamily="34" charset="0"/>
            </a:rPr>
            <a:t>15</a:t>
          </a:r>
          <a:r>
            <a:rPr lang="ku-Arab-IQ" sz="1400" dirty="0">
              <a:latin typeface="Arial" pitchFamily="34" charset="0"/>
              <a:cs typeface="Arial" pitchFamily="34" charset="0"/>
            </a:rPr>
            <a:t> دقیقە </a:t>
          </a:r>
          <a:r>
            <a:rPr lang="fa-IR" sz="1400" dirty="0">
              <a:latin typeface="Arial" pitchFamily="34" charset="0"/>
              <a:cs typeface="Arial" pitchFamily="34" charset="0"/>
            </a:rPr>
            <a:t>و الکل </a:t>
          </a:r>
          <a:r>
            <a:rPr lang="en-GB" sz="1400" dirty="0">
              <a:latin typeface="Arial" pitchFamily="34" charset="0"/>
              <a:cs typeface="Arial" pitchFamily="34" charset="0"/>
            </a:rPr>
            <a:t>5</a:t>
          </a:r>
          <a:r>
            <a:rPr lang="fa-IR" sz="1400" dirty="0">
              <a:latin typeface="Arial" pitchFamily="34" charset="0"/>
              <a:cs typeface="Arial" pitchFamily="34" charset="0"/>
            </a:rPr>
            <a:t> درصد</a:t>
          </a:r>
          <a:r>
            <a:rPr lang="en-GB" sz="1400" dirty="0">
              <a:latin typeface="Arial" pitchFamily="34" charset="0"/>
              <a:cs typeface="Arial" pitchFamily="34" charset="0"/>
            </a:rPr>
            <a:t> </a:t>
          </a:r>
          <a:r>
            <a:rPr lang="ku-Arab-IQ" sz="1400" dirty="0">
              <a:latin typeface="Arial" pitchFamily="34" charset="0"/>
              <a:cs typeface="Arial" pitchFamily="34" charset="0"/>
            </a:rPr>
            <a:t> بە مدت </a:t>
          </a:r>
          <a:r>
            <a:rPr lang="en-GB" sz="1400" dirty="0">
              <a:latin typeface="Arial" pitchFamily="34" charset="0"/>
              <a:cs typeface="Arial" pitchFamily="34" charset="0"/>
            </a:rPr>
            <a:t>5</a:t>
          </a:r>
          <a:r>
            <a:rPr lang="ku-Arab-IQ" sz="1400" dirty="0">
              <a:latin typeface="Arial" pitchFamily="34" charset="0"/>
              <a:cs typeface="Arial" pitchFamily="34" charset="0"/>
            </a:rPr>
            <a:t> دقیقە</a:t>
          </a:r>
          <a:r>
            <a:rPr lang="fa-IR" sz="1400" dirty="0">
              <a:latin typeface="Arial" pitchFamily="34" charset="0"/>
              <a:cs typeface="Arial" pitchFamily="34" charset="0"/>
            </a:rPr>
            <a:t> </a:t>
          </a:r>
          <a:endParaRPr lang="en-US" sz="1400" dirty="0">
            <a:latin typeface="Arial" pitchFamily="34" charset="0"/>
            <a:cs typeface="Arial" pitchFamily="34" charset="0"/>
          </a:endParaRPr>
        </a:p>
      </dgm:t>
    </dgm:pt>
    <dgm:pt modelId="{20B95699-9C1B-4FAC-8D27-586A358EC09B}" type="parTrans" cxnId="{08F7C569-C064-4F60-B0E3-E1C8851D6F77}">
      <dgm:prSet/>
      <dgm:spPr/>
      <dgm:t>
        <a:bodyPr/>
        <a:lstStyle/>
        <a:p>
          <a:endParaRPr lang="en-US"/>
        </a:p>
      </dgm:t>
    </dgm:pt>
    <dgm:pt modelId="{C633642B-7A03-43F5-916C-0E073DFF1DDF}" type="sibTrans" cxnId="{08F7C569-C064-4F60-B0E3-E1C8851D6F77}">
      <dgm:prSet/>
      <dgm:spPr/>
      <dgm:t>
        <a:bodyPr/>
        <a:lstStyle/>
        <a:p>
          <a:endParaRPr lang="en-US"/>
        </a:p>
      </dgm:t>
    </dgm:pt>
    <dgm:pt modelId="{4B1632B6-F9DA-4A33-88DB-8433CD60133A}">
      <dgm:prSet custT="1"/>
      <dgm:spPr/>
      <dgm:t>
        <a:bodyPr/>
        <a:lstStyle/>
        <a:p>
          <a:r>
            <a:rPr lang="fa-IR" sz="1800" dirty="0">
              <a:latin typeface="Arial" pitchFamily="34" charset="0"/>
              <a:cs typeface="Arial" pitchFamily="34" charset="0"/>
            </a:rPr>
            <a:t>نانوپگان %100 به مدت 2 ساعت </a:t>
          </a:r>
          <a:endParaRPr lang="en-US" sz="1800" dirty="0">
            <a:latin typeface="Arial" pitchFamily="34" charset="0"/>
            <a:cs typeface="Arial" pitchFamily="34" charset="0"/>
          </a:endParaRPr>
        </a:p>
      </dgm:t>
    </dgm:pt>
    <dgm:pt modelId="{58FE1159-3F87-4FFD-ACCE-BC0442E8626F}" type="parTrans" cxnId="{458434D9-8805-4FE0-AC22-2C1E1AEF78B8}">
      <dgm:prSet/>
      <dgm:spPr/>
      <dgm:t>
        <a:bodyPr/>
        <a:lstStyle/>
        <a:p>
          <a:endParaRPr lang="en-US"/>
        </a:p>
      </dgm:t>
    </dgm:pt>
    <dgm:pt modelId="{1C1BBFBF-B8BC-4D7F-BBE8-AEFE86D96BE5}" type="sibTrans" cxnId="{458434D9-8805-4FE0-AC22-2C1E1AEF78B8}">
      <dgm:prSet/>
      <dgm:spPr/>
      <dgm:t>
        <a:bodyPr/>
        <a:lstStyle/>
        <a:p>
          <a:endParaRPr lang="en-US"/>
        </a:p>
      </dgm:t>
    </dgm:pt>
    <dgm:pt modelId="{4DCF2062-6744-4408-8D9F-875B1513D61B}">
      <dgm:prSet custT="1"/>
      <dgm:spPr/>
      <dgm:t>
        <a:bodyPr/>
        <a:lstStyle/>
        <a:p>
          <a:r>
            <a:rPr lang="fa-IR" sz="1600" dirty="0">
              <a:latin typeface="Arial" pitchFamily="34" charset="0"/>
              <a:cs typeface="Arial" pitchFamily="34" charset="0"/>
            </a:rPr>
            <a:t>نانوپگان 20 % به مدت 2 ساعت </a:t>
          </a:r>
          <a:endParaRPr lang="en-US" sz="1600" dirty="0">
            <a:latin typeface="Arial" pitchFamily="34" charset="0"/>
            <a:cs typeface="Arial" pitchFamily="34" charset="0"/>
          </a:endParaRPr>
        </a:p>
      </dgm:t>
    </dgm:pt>
    <dgm:pt modelId="{465D010C-E387-4B00-85B6-9E9873E83993}" type="parTrans" cxnId="{85C93BAC-C387-4A2A-8093-BD65EFB4866C}">
      <dgm:prSet/>
      <dgm:spPr/>
      <dgm:t>
        <a:bodyPr/>
        <a:lstStyle/>
        <a:p>
          <a:endParaRPr lang="en-US"/>
        </a:p>
      </dgm:t>
    </dgm:pt>
    <dgm:pt modelId="{8DB51C54-EA7E-469F-9298-75D5128B6DB4}" type="sibTrans" cxnId="{85C93BAC-C387-4A2A-8093-BD65EFB4866C}">
      <dgm:prSet/>
      <dgm:spPr/>
      <dgm:t>
        <a:bodyPr/>
        <a:lstStyle/>
        <a:p>
          <a:endParaRPr lang="en-US"/>
        </a:p>
      </dgm:t>
    </dgm:pt>
    <dgm:pt modelId="{F8A59795-FF29-409A-9278-0508631FA688}">
      <dgm:prSet custT="1"/>
      <dgm:spPr/>
      <dgm:t>
        <a:bodyPr/>
        <a:lstStyle/>
        <a:p>
          <a:r>
            <a:rPr lang="fa-IR" sz="1400" dirty="0">
              <a:latin typeface="Arial" pitchFamily="34" charset="0"/>
              <a:cs typeface="Arial" pitchFamily="34" charset="0"/>
            </a:rPr>
            <a:t>نانوسولفور سنتز سبز 10 % به مدت 30 دقیقه </a:t>
          </a:r>
          <a:endParaRPr lang="en-US" sz="1400" dirty="0">
            <a:latin typeface="Arial" pitchFamily="34" charset="0"/>
            <a:cs typeface="Arial" pitchFamily="34" charset="0"/>
          </a:endParaRPr>
        </a:p>
      </dgm:t>
    </dgm:pt>
    <dgm:pt modelId="{CEA30710-CD27-429F-8A4A-1A57517CEBF8}" type="parTrans" cxnId="{61C28AFE-41BA-4F1F-A344-40F59080A74B}">
      <dgm:prSet/>
      <dgm:spPr/>
      <dgm:t>
        <a:bodyPr/>
        <a:lstStyle/>
        <a:p>
          <a:endParaRPr lang="en-US"/>
        </a:p>
      </dgm:t>
    </dgm:pt>
    <dgm:pt modelId="{8FE03084-41AB-4EDC-B38E-000CC51287DA}" type="sibTrans" cxnId="{61C28AFE-41BA-4F1F-A344-40F59080A74B}">
      <dgm:prSet/>
      <dgm:spPr/>
      <dgm:t>
        <a:bodyPr/>
        <a:lstStyle/>
        <a:p>
          <a:endParaRPr lang="en-US"/>
        </a:p>
      </dgm:t>
    </dgm:pt>
    <dgm:pt modelId="{A78B57B4-A532-4C8D-9C24-2A5BBF9D183B}" type="pres">
      <dgm:prSet presAssocID="{76664520-B63F-4D64-B283-7BB9904E5EFF}" presName="compositeShape" presStyleCnt="0">
        <dgm:presLayoutVars>
          <dgm:chMax val="7"/>
          <dgm:dir/>
          <dgm:resizeHandles val="exact"/>
        </dgm:presLayoutVars>
      </dgm:prSet>
      <dgm:spPr/>
    </dgm:pt>
    <dgm:pt modelId="{DAA1E5A0-1EDB-42B3-8520-76FF9119CB1D}" type="pres">
      <dgm:prSet presAssocID="{76664520-B63F-4D64-B283-7BB9904E5EFF}" presName="wedge1" presStyleLbl="node1" presStyleIdx="0" presStyleCnt="5"/>
      <dgm:spPr/>
    </dgm:pt>
    <dgm:pt modelId="{448C2087-7E6A-493A-845D-180FCAB6603D}" type="pres">
      <dgm:prSet presAssocID="{76664520-B63F-4D64-B283-7BB9904E5EFF}" presName="dummy1a" presStyleCnt="0"/>
      <dgm:spPr/>
    </dgm:pt>
    <dgm:pt modelId="{71E09384-45D4-4C19-B1CB-1E1406EC136F}" type="pres">
      <dgm:prSet presAssocID="{76664520-B63F-4D64-B283-7BB9904E5EFF}" presName="dummy1b" presStyleCnt="0"/>
      <dgm:spPr/>
    </dgm:pt>
    <dgm:pt modelId="{FE810D9F-1A2C-4B4C-AE1B-32E525859A26}" type="pres">
      <dgm:prSet presAssocID="{76664520-B63F-4D64-B283-7BB9904E5EFF}" presName="wedge1Tx" presStyleLbl="node1" presStyleIdx="0" presStyleCnt="5">
        <dgm:presLayoutVars>
          <dgm:chMax val="0"/>
          <dgm:chPref val="0"/>
          <dgm:bulletEnabled val="1"/>
        </dgm:presLayoutVars>
      </dgm:prSet>
      <dgm:spPr/>
    </dgm:pt>
    <dgm:pt modelId="{BF33E129-7E47-4B0F-AAE5-E3B40A6063B8}" type="pres">
      <dgm:prSet presAssocID="{76664520-B63F-4D64-B283-7BB9904E5EFF}" presName="wedge2" presStyleLbl="node1" presStyleIdx="1" presStyleCnt="5"/>
      <dgm:spPr/>
    </dgm:pt>
    <dgm:pt modelId="{8085B038-3C1B-4EAD-901D-D2DA382EE801}" type="pres">
      <dgm:prSet presAssocID="{76664520-B63F-4D64-B283-7BB9904E5EFF}" presName="dummy2a" presStyleCnt="0"/>
      <dgm:spPr/>
    </dgm:pt>
    <dgm:pt modelId="{1B1E300F-6A75-4FFC-ADE0-48F3333221DD}" type="pres">
      <dgm:prSet presAssocID="{76664520-B63F-4D64-B283-7BB9904E5EFF}" presName="dummy2b" presStyleCnt="0"/>
      <dgm:spPr/>
    </dgm:pt>
    <dgm:pt modelId="{D48D8320-DEF9-4CEF-B639-0401EA7D0FAF}" type="pres">
      <dgm:prSet presAssocID="{76664520-B63F-4D64-B283-7BB9904E5EFF}" presName="wedge2Tx" presStyleLbl="node1" presStyleIdx="1" presStyleCnt="5">
        <dgm:presLayoutVars>
          <dgm:chMax val="0"/>
          <dgm:chPref val="0"/>
          <dgm:bulletEnabled val="1"/>
        </dgm:presLayoutVars>
      </dgm:prSet>
      <dgm:spPr/>
    </dgm:pt>
    <dgm:pt modelId="{93DB1B53-334C-4813-8556-ECC1AAF0E945}" type="pres">
      <dgm:prSet presAssocID="{76664520-B63F-4D64-B283-7BB9904E5EFF}" presName="wedge3" presStyleLbl="node1" presStyleIdx="2" presStyleCnt="5"/>
      <dgm:spPr/>
    </dgm:pt>
    <dgm:pt modelId="{196FE2A7-E7AD-4168-AC43-9DC076BD7695}" type="pres">
      <dgm:prSet presAssocID="{76664520-B63F-4D64-B283-7BB9904E5EFF}" presName="dummy3a" presStyleCnt="0"/>
      <dgm:spPr/>
    </dgm:pt>
    <dgm:pt modelId="{99D94D91-2E1B-438A-A344-D059D9582242}" type="pres">
      <dgm:prSet presAssocID="{76664520-B63F-4D64-B283-7BB9904E5EFF}" presName="dummy3b" presStyleCnt="0"/>
      <dgm:spPr/>
    </dgm:pt>
    <dgm:pt modelId="{7CE42780-99BA-4FAD-A848-5DD09BB9F477}" type="pres">
      <dgm:prSet presAssocID="{76664520-B63F-4D64-B283-7BB9904E5EFF}" presName="wedge3Tx" presStyleLbl="node1" presStyleIdx="2" presStyleCnt="5">
        <dgm:presLayoutVars>
          <dgm:chMax val="0"/>
          <dgm:chPref val="0"/>
          <dgm:bulletEnabled val="1"/>
        </dgm:presLayoutVars>
      </dgm:prSet>
      <dgm:spPr/>
    </dgm:pt>
    <dgm:pt modelId="{1322F7FC-01BB-4423-96F1-E02A26BA9AD7}" type="pres">
      <dgm:prSet presAssocID="{76664520-B63F-4D64-B283-7BB9904E5EFF}" presName="wedge4" presStyleLbl="node1" presStyleIdx="3" presStyleCnt="5"/>
      <dgm:spPr/>
    </dgm:pt>
    <dgm:pt modelId="{A978D693-9DE6-4AF9-823A-DA149A5298D1}" type="pres">
      <dgm:prSet presAssocID="{76664520-B63F-4D64-B283-7BB9904E5EFF}" presName="dummy4a" presStyleCnt="0"/>
      <dgm:spPr/>
    </dgm:pt>
    <dgm:pt modelId="{B4DFB283-F780-40DF-BEFE-D70EBD704743}" type="pres">
      <dgm:prSet presAssocID="{76664520-B63F-4D64-B283-7BB9904E5EFF}" presName="dummy4b" presStyleCnt="0"/>
      <dgm:spPr/>
    </dgm:pt>
    <dgm:pt modelId="{49D99D27-B3BB-47BC-BD03-0B9E613C92C2}" type="pres">
      <dgm:prSet presAssocID="{76664520-B63F-4D64-B283-7BB9904E5EFF}" presName="wedge4Tx" presStyleLbl="node1" presStyleIdx="3" presStyleCnt="5">
        <dgm:presLayoutVars>
          <dgm:chMax val="0"/>
          <dgm:chPref val="0"/>
          <dgm:bulletEnabled val="1"/>
        </dgm:presLayoutVars>
      </dgm:prSet>
      <dgm:spPr/>
    </dgm:pt>
    <dgm:pt modelId="{21F6E493-FF45-4C78-BF74-8C93F02647C4}" type="pres">
      <dgm:prSet presAssocID="{76664520-B63F-4D64-B283-7BB9904E5EFF}" presName="wedge5" presStyleLbl="node1" presStyleIdx="4" presStyleCnt="5" custLinFactNeighborX="1405"/>
      <dgm:spPr/>
    </dgm:pt>
    <dgm:pt modelId="{4A1F1200-78CB-4050-B630-8A45A74445C2}" type="pres">
      <dgm:prSet presAssocID="{76664520-B63F-4D64-B283-7BB9904E5EFF}" presName="dummy5a" presStyleCnt="0"/>
      <dgm:spPr/>
    </dgm:pt>
    <dgm:pt modelId="{80466DF8-ACC4-414E-8F54-AECC47A81A05}" type="pres">
      <dgm:prSet presAssocID="{76664520-B63F-4D64-B283-7BB9904E5EFF}" presName="dummy5b" presStyleCnt="0"/>
      <dgm:spPr/>
    </dgm:pt>
    <dgm:pt modelId="{6C4D4151-5841-4793-B43B-85166E9A1A09}" type="pres">
      <dgm:prSet presAssocID="{76664520-B63F-4D64-B283-7BB9904E5EFF}" presName="wedge5Tx" presStyleLbl="node1" presStyleIdx="4" presStyleCnt="5">
        <dgm:presLayoutVars>
          <dgm:chMax val="0"/>
          <dgm:chPref val="0"/>
          <dgm:bulletEnabled val="1"/>
        </dgm:presLayoutVars>
      </dgm:prSet>
      <dgm:spPr/>
    </dgm:pt>
    <dgm:pt modelId="{35A701D9-0C11-4B96-AB5C-2ADF41119A76}" type="pres">
      <dgm:prSet presAssocID="{C633642B-7A03-43F5-916C-0E073DFF1DDF}" presName="arrowWedge1" presStyleLbl="fgSibTrans2D1" presStyleIdx="0" presStyleCnt="5" custLinFactNeighborX="1625" custLinFactNeighborY="-2881"/>
      <dgm:spPr/>
    </dgm:pt>
    <dgm:pt modelId="{0C7D7261-B859-4E69-A073-C143F9B1A318}" type="pres">
      <dgm:prSet presAssocID="{E97FA9DA-415D-426B-8FB9-732AD96B231F}" presName="arrowWedge2" presStyleLbl="fgSibTrans2D1" presStyleIdx="1" presStyleCnt="5"/>
      <dgm:spPr/>
    </dgm:pt>
    <dgm:pt modelId="{F41C9633-6FB6-4443-A54D-354FB78BA7D4}" type="pres">
      <dgm:prSet presAssocID="{1C1BBFBF-B8BC-4D7F-BBE8-AEFE86D96BE5}" presName="arrowWedge3" presStyleLbl="fgSibTrans2D1" presStyleIdx="2" presStyleCnt="5"/>
      <dgm:spPr/>
    </dgm:pt>
    <dgm:pt modelId="{8AE1429A-FDCB-41F5-BDA7-22DEC1DD9DF7}" type="pres">
      <dgm:prSet presAssocID="{8DB51C54-EA7E-469F-9298-75D5128B6DB4}" presName="arrowWedge4" presStyleLbl="fgSibTrans2D1" presStyleIdx="3" presStyleCnt="5"/>
      <dgm:spPr/>
    </dgm:pt>
    <dgm:pt modelId="{08780272-8F93-434D-A153-5F37E545101B}" type="pres">
      <dgm:prSet presAssocID="{8FE03084-41AB-4EDC-B38E-000CC51287DA}" presName="arrowWedge5" presStyleLbl="fgSibTrans2D1" presStyleIdx="4" presStyleCnt="5"/>
      <dgm:spPr/>
    </dgm:pt>
  </dgm:ptLst>
  <dgm:cxnLst>
    <dgm:cxn modelId="{800D2A21-0CC8-4548-B235-658EE77B2609}" type="presOf" srcId="{2D32BF82-9ED9-4CF5-8394-C2C3FF405195}" destId="{DAA1E5A0-1EDB-42B3-8520-76FF9119CB1D}" srcOrd="0" destOrd="0" presId="urn:microsoft.com/office/officeart/2005/8/layout/cycle8"/>
    <dgm:cxn modelId="{33F34623-3584-45B0-B0DA-73B7ED4F66FA}" type="presOf" srcId="{76664520-B63F-4D64-B283-7BB9904E5EFF}" destId="{A78B57B4-A532-4C8D-9C24-2A5BBF9D183B}" srcOrd="0" destOrd="0" presId="urn:microsoft.com/office/officeart/2005/8/layout/cycle8"/>
    <dgm:cxn modelId="{573A2825-953B-45AF-8D7B-D1DB37232B64}" type="presOf" srcId="{4DCF2062-6744-4408-8D9F-875B1513D61B}" destId="{1322F7FC-01BB-4423-96F1-E02A26BA9AD7}" srcOrd="0" destOrd="0" presId="urn:microsoft.com/office/officeart/2005/8/layout/cycle8"/>
    <dgm:cxn modelId="{EB1A7766-52D4-4CF6-8058-BDEB1068A746}" type="presOf" srcId="{00FB63A9-F937-4726-85A6-2FE5E8C5661C}" destId="{D48D8320-DEF9-4CEF-B639-0401EA7D0FAF}" srcOrd="1" destOrd="0" presId="urn:microsoft.com/office/officeart/2005/8/layout/cycle8"/>
    <dgm:cxn modelId="{08F7C569-C064-4F60-B0E3-E1C8851D6F77}" srcId="{76664520-B63F-4D64-B283-7BB9904E5EFF}" destId="{2D32BF82-9ED9-4CF5-8394-C2C3FF405195}" srcOrd="0" destOrd="0" parTransId="{20B95699-9C1B-4FAC-8D27-586A358EC09B}" sibTransId="{C633642B-7A03-43F5-916C-0E073DFF1DDF}"/>
    <dgm:cxn modelId="{F343AB75-9EC3-40F3-AB23-435986F82BB3}" type="presOf" srcId="{4B1632B6-F9DA-4A33-88DB-8433CD60133A}" destId="{7CE42780-99BA-4FAD-A848-5DD09BB9F477}" srcOrd="1" destOrd="0" presId="urn:microsoft.com/office/officeart/2005/8/layout/cycle8"/>
    <dgm:cxn modelId="{5417C389-B2A8-4980-B6AC-95C1A6557877}" srcId="{76664520-B63F-4D64-B283-7BB9904E5EFF}" destId="{00FB63A9-F937-4726-85A6-2FE5E8C5661C}" srcOrd="1" destOrd="0" parTransId="{B805CA1D-8C03-41CE-815B-7FE9B875CC96}" sibTransId="{E97FA9DA-415D-426B-8FB9-732AD96B231F}"/>
    <dgm:cxn modelId="{899FA28B-8E89-4DA7-8B74-1028BC1BB24D}" type="presOf" srcId="{00FB63A9-F937-4726-85A6-2FE5E8C5661C}" destId="{BF33E129-7E47-4B0F-AAE5-E3B40A6063B8}" srcOrd="0" destOrd="0" presId="urn:microsoft.com/office/officeart/2005/8/layout/cycle8"/>
    <dgm:cxn modelId="{0A771B90-3FFD-421F-91C4-3DDE89A183EE}" type="presOf" srcId="{F8A59795-FF29-409A-9278-0508631FA688}" destId="{6C4D4151-5841-4793-B43B-85166E9A1A09}" srcOrd="1" destOrd="0" presId="urn:microsoft.com/office/officeart/2005/8/layout/cycle8"/>
    <dgm:cxn modelId="{85C93BAC-C387-4A2A-8093-BD65EFB4866C}" srcId="{76664520-B63F-4D64-B283-7BB9904E5EFF}" destId="{4DCF2062-6744-4408-8D9F-875B1513D61B}" srcOrd="3" destOrd="0" parTransId="{465D010C-E387-4B00-85B6-9E9873E83993}" sibTransId="{8DB51C54-EA7E-469F-9298-75D5128B6DB4}"/>
    <dgm:cxn modelId="{985793B3-BAAE-4B65-A7FF-4C3FA06100EC}" type="presOf" srcId="{4B1632B6-F9DA-4A33-88DB-8433CD60133A}" destId="{93DB1B53-334C-4813-8556-ECC1AAF0E945}" srcOrd="0" destOrd="0" presId="urn:microsoft.com/office/officeart/2005/8/layout/cycle8"/>
    <dgm:cxn modelId="{6D986CC9-37B0-4F21-AE6C-B4A8E264889F}" type="presOf" srcId="{F8A59795-FF29-409A-9278-0508631FA688}" destId="{21F6E493-FF45-4C78-BF74-8C93F02647C4}" srcOrd="0" destOrd="0" presId="urn:microsoft.com/office/officeart/2005/8/layout/cycle8"/>
    <dgm:cxn modelId="{F79044CF-794A-4D48-96BC-33B1D9147FDD}" type="presOf" srcId="{4DCF2062-6744-4408-8D9F-875B1513D61B}" destId="{49D99D27-B3BB-47BC-BD03-0B9E613C92C2}" srcOrd="1" destOrd="0" presId="urn:microsoft.com/office/officeart/2005/8/layout/cycle8"/>
    <dgm:cxn modelId="{458434D9-8805-4FE0-AC22-2C1E1AEF78B8}" srcId="{76664520-B63F-4D64-B283-7BB9904E5EFF}" destId="{4B1632B6-F9DA-4A33-88DB-8433CD60133A}" srcOrd="2" destOrd="0" parTransId="{58FE1159-3F87-4FFD-ACCE-BC0442E8626F}" sibTransId="{1C1BBFBF-B8BC-4D7F-BBE8-AEFE86D96BE5}"/>
    <dgm:cxn modelId="{D98747E8-265F-41C4-9B16-9C946D2E3443}" type="presOf" srcId="{2D32BF82-9ED9-4CF5-8394-C2C3FF405195}" destId="{FE810D9F-1A2C-4B4C-AE1B-32E525859A26}" srcOrd="1" destOrd="0" presId="urn:microsoft.com/office/officeart/2005/8/layout/cycle8"/>
    <dgm:cxn modelId="{61C28AFE-41BA-4F1F-A344-40F59080A74B}" srcId="{76664520-B63F-4D64-B283-7BB9904E5EFF}" destId="{F8A59795-FF29-409A-9278-0508631FA688}" srcOrd="4" destOrd="0" parTransId="{CEA30710-CD27-429F-8A4A-1A57517CEBF8}" sibTransId="{8FE03084-41AB-4EDC-B38E-000CC51287DA}"/>
    <dgm:cxn modelId="{5F681836-AAE9-4254-AE31-AE1AD8F6255A}" type="presParOf" srcId="{A78B57B4-A532-4C8D-9C24-2A5BBF9D183B}" destId="{DAA1E5A0-1EDB-42B3-8520-76FF9119CB1D}" srcOrd="0" destOrd="0" presId="urn:microsoft.com/office/officeart/2005/8/layout/cycle8"/>
    <dgm:cxn modelId="{57328A13-40EB-4DC8-8922-7B18D1A69A0D}" type="presParOf" srcId="{A78B57B4-A532-4C8D-9C24-2A5BBF9D183B}" destId="{448C2087-7E6A-493A-845D-180FCAB6603D}" srcOrd="1" destOrd="0" presId="urn:microsoft.com/office/officeart/2005/8/layout/cycle8"/>
    <dgm:cxn modelId="{DF361211-00A0-4AC2-BE69-00BAF48BEE24}" type="presParOf" srcId="{A78B57B4-A532-4C8D-9C24-2A5BBF9D183B}" destId="{71E09384-45D4-4C19-B1CB-1E1406EC136F}" srcOrd="2" destOrd="0" presId="urn:microsoft.com/office/officeart/2005/8/layout/cycle8"/>
    <dgm:cxn modelId="{6009DFCA-BDBB-418A-91D2-B3CFB9C7331F}" type="presParOf" srcId="{A78B57B4-A532-4C8D-9C24-2A5BBF9D183B}" destId="{FE810D9F-1A2C-4B4C-AE1B-32E525859A26}" srcOrd="3" destOrd="0" presId="urn:microsoft.com/office/officeart/2005/8/layout/cycle8"/>
    <dgm:cxn modelId="{8FFF8768-7393-4F22-8C84-0CD24A6EF823}" type="presParOf" srcId="{A78B57B4-A532-4C8D-9C24-2A5BBF9D183B}" destId="{BF33E129-7E47-4B0F-AAE5-E3B40A6063B8}" srcOrd="4" destOrd="0" presId="urn:microsoft.com/office/officeart/2005/8/layout/cycle8"/>
    <dgm:cxn modelId="{3FE4F31B-B467-41C4-8AD6-4552165E7E99}" type="presParOf" srcId="{A78B57B4-A532-4C8D-9C24-2A5BBF9D183B}" destId="{8085B038-3C1B-4EAD-901D-D2DA382EE801}" srcOrd="5" destOrd="0" presId="urn:microsoft.com/office/officeart/2005/8/layout/cycle8"/>
    <dgm:cxn modelId="{EAFF4993-7FB7-4D25-A8C5-6EC80C3067A4}" type="presParOf" srcId="{A78B57B4-A532-4C8D-9C24-2A5BBF9D183B}" destId="{1B1E300F-6A75-4FFC-ADE0-48F3333221DD}" srcOrd="6" destOrd="0" presId="urn:microsoft.com/office/officeart/2005/8/layout/cycle8"/>
    <dgm:cxn modelId="{727E7C0B-F301-42DD-AD23-1AD324C4CBA5}" type="presParOf" srcId="{A78B57B4-A532-4C8D-9C24-2A5BBF9D183B}" destId="{D48D8320-DEF9-4CEF-B639-0401EA7D0FAF}" srcOrd="7" destOrd="0" presId="urn:microsoft.com/office/officeart/2005/8/layout/cycle8"/>
    <dgm:cxn modelId="{EC42D79F-033A-4DA6-8EC5-EE8134F6ACA7}" type="presParOf" srcId="{A78B57B4-A532-4C8D-9C24-2A5BBF9D183B}" destId="{93DB1B53-334C-4813-8556-ECC1AAF0E945}" srcOrd="8" destOrd="0" presId="urn:microsoft.com/office/officeart/2005/8/layout/cycle8"/>
    <dgm:cxn modelId="{A32F17F3-4383-43A1-A774-E7129A76E8A8}" type="presParOf" srcId="{A78B57B4-A532-4C8D-9C24-2A5BBF9D183B}" destId="{196FE2A7-E7AD-4168-AC43-9DC076BD7695}" srcOrd="9" destOrd="0" presId="urn:microsoft.com/office/officeart/2005/8/layout/cycle8"/>
    <dgm:cxn modelId="{7ED8EABF-9834-4A0F-95EA-FB890CB126B7}" type="presParOf" srcId="{A78B57B4-A532-4C8D-9C24-2A5BBF9D183B}" destId="{99D94D91-2E1B-438A-A344-D059D9582242}" srcOrd="10" destOrd="0" presId="urn:microsoft.com/office/officeart/2005/8/layout/cycle8"/>
    <dgm:cxn modelId="{7FA214EC-98B1-4B2D-A108-45C24B03E9DA}" type="presParOf" srcId="{A78B57B4-A532-4C8D-9C24-2A5BBF9D183B}" destId="{7CE42780-99BA-4FAD-A848-5DD09BB9F477}" srcOrd="11" destOrd="0" presId="urn:microsoft.com/office/officeart/2005/8/layout/cycle8"/>
    <dgm:cxn modelId="{C3AD0555-AFBF-47BF-9575-697DB5749518}" type="presParOf" srcId="{A78B57B4-A532-4C8D-9C24-2A5BBF9D183B}" destId="{1322F7FC-01BB-4423-96F1-E02A26BA9AD7}" srcOrd="12" destOrd="0" presId="urn:microsoft.com/office/officeart/2005/8/layout/cycle8"/>
    <dgm:cxn modelId="{B8287D8D-C446-44CC-B1DE-00DEF4F222E2}" type="presParOf" srcId="{A78B57B4-A532-4C8D-9C24-2A5BBF9D183B}" destId="{A978D693-9DE6-4AF9-823A-DA149A5298D1}" srcOrd="13" destOrd="0" presId="urn:microsoft.com/office/officeart/2005/8/layout/cycle8"/>
    <dgm:cxn modelId="{616F91FE-91AB-4F92-87C0-6DB23AE560C5}" type="presParOf" srcId="{A78B57B4-A532-4C8D-9C24-2A5BBF9D183B}" destId="{B4DFB283-F780-40DF-BEFE-D70EBD704743}" srcOrd="14" destOrd="0" presId="urn:microsoft.com/office/officeart/2005/8/layout/cycle8"/>
    <dgm:cxn modelId="{01435139-DAFA-4AC1-9E23-5E965F3FFBA0}" type="presParOf" srcId="{A78B57B4-A532-4C8D-9C24-2A5BBF9D183B}" destId="{49D99D27-B3BB-47BC-BD03-0B9E613C92C2}" srcOrd="15" destOrd="0" presId="urn:microsoft.com/office/officeart/2005/8/layout/cycle8"/>
    <dgm:cxn modelId="{4AB32B19-4263-4192-9CAA-EE982BB96F06}" type="presParOf" srcId="{A78B57B4-A532-4C8D-9C24-2A5BBF9D183B}" destId="{21F6E493-FF45-4C78-BF74-8C93F02647C4}" srcOrd="16" destOrd="0" presId="urn:microsoft.com/office/officeart/2005/8/layout/cycle8"/>
    <dgm:cxn modelId="{DCCD1DE1-1834-4C21-BB30-E74182F0B1B9}" type="presParOf" srcId="{A78B57B4-A532-4C8D-9C24-2A5BBF9D183B}" destId="{4A1F1200-78CB-4050-B630-8A45A74445C2}" srcOrd="17" destOrd="0" presId="urn:microsoft.com/office/officeart/2005/8/layout/cycle8"/>
    <dgm:cxn modelId="{3AAD865A-398B-408A-BB43-65DA16F934BA}" type="presParOf" srcId="{A78B57B4-A532-4C8D-9C24-2A5BBF9D183B}" destId="{80466DF8-ACC4-414E-8F54-AECC47A81A05}" srcOrd="18" destOrd="0" presId="urn:microsoft.com/office/officeart/2005/8/layout/cycle8"/>
    <dgm:cxn modelId="{459F1EC7-9F20-42D0-BDA3-E88C8DC18451}" type="presParOf" srcId="{A78B57B4-A532-4C8D-9C24-2A5BBF9D183B}" destId="{6C4D4151-5841-4793-B43B-85166E9A1A09}" srcOrd="19" destOrd="0" presId="urn:microsoft.com/office/officeart/2005/8/layout/cycle8"/>
    <dgm:cxn modelId="{6287CBC8-6D10-4929-8C88-D62FB8D3C734}" type="presParOf" srcId="{A78B57B4-A532-4C8D-9C24-2A5BBF9D183B}" destId="{35A701D9-0C11-4B96-AB5C-2ADF41119A76}" srcOrd="20" destOrd="0" presId="urn:microsoft.com/office/officeart/2005/8/layout/cycle8"/>
    <dgm:cxn modelId="{4BF73DD8-0392-4582-882C-45E934CC8054}" type="presParOf" srcId="{A78B57B4-A532-4C8D-9C24-2A5BBF9D183B}" destId="{0C7D7261-B859-4E69-A073-C143F9B1A318}" srcOrd="21" destOrd="0" presId="urn:microsoft.com/office/officeart/2005/8/layout/cycle8"/>
    <dgm:cxn modelId="{6EC8C707-B13F-473F-942D-18AD19EAADC5}" type="presParOf" srcId="{A78B57B4-A532-4C8D-9C24-2A5BBF9D183B}" destId="{F41C9633-6FB6-4443-A54D-354FB78BA7D4}" srcOrd="22" destOrd="0" presId="urn:microsoft.com/office/officeart/2005/8/layout/cycle8"/>
    <dgm:cxn modelId="{B05EF806-152D-4B9E-8E53-4E73E48F0287}" type="presParOf" srcId="{A78B57B4-A532-4C8D-9C24-2A5BBF9D183B}" destId="{8AE1429A-FDCB-41F5-BDA7-22DEC1DD9DF7}" srcOrd="23" destOrd="0" presId="urn:microsoft.com/office/officeart/2005/8/layout/cycle8"/>
    <dgm:cxn modelId="{12976720-DC8D-4EC0-A299-3390DCAFA436}" type="presParOf" srcId="{A78B57B4-A532-4C8D-9C24-2A5BBF9D183B}" destId="{08780272-8F93-434D-A153-5F37E545101B}" srcOrd="24"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B32043-F75E-41CD-8A6F-315AC47BACCE}">
      <dsp:nvSpPr>
        <dsp:cNvPr id="0" name=""/>
        <dsp:cNvSpPr/>
      </dsp:nvSpPr>
      <dsp:spPr>
        <a:xfrm>
          <a:off x="0" y="921010"/>
          <a:ext cx="8774545" cy="3509818"/>
        </a:xfrm>
        <a:prstGeom prst="leftRightRibbon">
          <a:avLst/>
        </a:prstGeom>
        <a:solidFill>
          <a:schemeClr val="accent6">
            <a:alpha val="90000"/>
            <a:hueOff val="0"/>
            <a:satOff val="0"/>
            <a:lumOff val="0"/>
            <a:alphaOff val="0"/>
          </a:schemeClr>
        </a:solidFill>
        <a:ln>
          <a:noFill/>
        </a:ln>
        <a:effectLst>
          <a:outerShdw blurRad="50800" dist="254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A9465F0E-0842-45FF-AD8C-4D98C78A8589}">
      <dsp:nvSpPr>
        <dsp:cNvPr id="0" name=""/>
        <dsp:cNvSpPr/>
      </dsp:nvSpPr>
      <dsp:spPr>
        <a:xfrm>
          <a:off x="1052945" y="1568642"/>
          <a:ext cx="2895600" cy="1719811"/>
        </a:xfrm>
        <a:prstGeom prst="rect">
          <a:avLst/>
        </a:prstGeom>
        <a:noFill/>
        <a:ln>
          <a:noFill/>
        </a:ln>
        <a:effectLst>
          <a:outerShdw blurRad="50800" dist="25400" dir="5400000" rotWithShape="0">
            <a:srgbClr val="000000">
              <a:alpha val="38000"/>
            </a:srgbClr>
          </a:outerShdw>
        </a:effectLst>
        <a:scene3d>
          <a:camera prst="orthographicFront">
            <a:rot lat="0" lon="0" rev="0"/>
          </a:camera>
          <a:lightRig rig="contrasting" dir="t">
            <a:rot lat="0" lon="0" rev="1200000"/>
          </a:lightRig>
        </a:scene3d>
        <a:sp3d/>
      </dsp:spPr>
      <dsp:style>
        <a:lnRef idx="0">
          <a:scrgbClr r="0" g="0" b="0"/>
        </a:lnRef>
        <a:fillRef idx="1">
          <a:scrgbClr r="0" g="0" b="0"/>
        </a:fillRef>
        <a:effectRef idx="2">
          <a:scrgbClr r="0" g="0" b="0"/>
        </a:effectRef>
        <a:fontRef idx="minor">
          <a:schemeClr val="lt1"/>
        </a:fontRef>
      </dsp:style>
      <dsp:txBody>
        <a:bodyPr spcFirstLastPara="0" vert="horz" wrap="square" lIns="0" tIns="110236" rIns="0" bIns="118110" numCol="1" spcCol="1270" anchor="ctr" anchorCtr="0">
          <a:noAutofit/>
        </a:bodyPr>
        <a:lstStyle/>
        <a:p>
          <a:pPr marL="0" lvl="0" indent="0" algn="r" defTabSz="1377950" rtl="1">
            <a:lnSpc>
              <a:spcPct val="90000"/>
            </a:lnSpc>
            <a:spcBef>
              <a:spcPct val="0"/>
            </a:spcBef>
            <a:spcAft>
              <a:spcPct val="35000"/>
            </a:spcAft>
            <a:buNone/>
          </a:pPr>
          <a:r>
            <a:rPr lang="fa-IR" sz="3100" kern="1200" dirty="0">
              <a:latin typeface="Arial" pitchFamily="34" charset="0"/>
              <a:cs typeface="Arial" pitchFamily="34" charset="0"/>
            </a:rPr>
            <a:t>فاز </a:t>
          </a:r>
          <a:r>
            <a:rPr lang="en-GB" sz="3100" kern="1200" dirty="0">
              <a:latin typeface="Arial" pitchFamily="34" charset="0"/>
              <a:cs typeface="Arial" pitchFamily="34" charset="0"/>
            </a:rPr>
            <a:t>2</a:t>
          </a:r>
          <a:endParaRPr lang="en-US" sz="3100" kern="1200" dirty="0">
            <a:latin typeface="Arial" pitchFamily="34" charset="0"/>
            <a:cs typeface="Arial" pitchFamily="34" charset="0"/>
          </a:endParaRPr>
        </a:p>
        <a:p>
          <a:pPr marL="228600" lvl="1" indent="-228600" algn="r" defTabSz="1066800" rtl="1">
            <a:lnSpc>
              <a:spcPct val="90000"/>
            </a:lnSpc>
            <a:spcBef>
              <a:spcPct val="0"/>
            </a:spcBef>
            <a:spcAft>
              <a:spcPct val="15000"/>
            </a:spcAft>
            <a:buChar char="•"/>
          </a:pPr>
          <a:r>
            <a:rPr lang="fa-IR" sz="2400" kern="1200" dirty="0">
              <a:effectLst/>
              <a:latin typeface="Arial" pitchFamily="34" charset="0"/>
              <a:ea typeface="Calibri" panose="020F0502020204030204" pitchFamily="34" charset="0"/>
              <a:cs typeface="Arial" pitchFamily="34" charset="0"/>
            </a:rPr>
            <a:t>درصد جوانه­زنی در گندم، جو، خیار و گوجه­فرنگی </a:t>
          </a:r>
          <a:endParaRPr lang="en-US" sz="2400" kern="1200" dirty="0">
            <a:latin typeface="Arial" pitchFamily="34" charset="0"/>
            <a:cs typeface="Arial" pitchFamily="34" charset="0"/>
          </a:endParaRPr>
        </a:p>
      </dsp:txBody>
      <dsp:txXfrm>
        <a:off x="1052945" y="1568642"/>
        <a:ext cx="2895600" cy="1719811"/>
      </dsp:txXfrm>
    </dsp:sp>
    <dsp:sp modelId="{5B7A4F84-B215-487E-8FEA-F5802DB51FE9}">
      <dsp:nvSpPr>
        <dsp:cNvPr id="0" name=""/>
        <dsp:cNvSpPr/>
      </dsp:nvSpPr>
      <dsp:spPr>
        <a:xfrm>
          <a:off x="4387273" y="2022054"/>
          <a:ext cx="3422072" cy="1719811"/>
        </a:xfrm>
        <a:prstGeom prst="rect">
          <a:avLst/>
        </a:prstGeom>
        <a:noFill/>
        <a:ln>
          <a:noFill/>
        </a:ln>
        <a:effectLst>
          <a:outerShdw blurRad="50800" dist="25400" dir="5400000" rotWithShape="0">
            <a:srgbClr val="000000">
              <a:alpha val="38000"/>
            </a:srgbClr>
          </a:outerShdw>
        </a:effectLst>
        <a:scene3d>
          <a:camera prst="orthographicFront">
            <a:rot lat="0" lon="0" rev="0"/>
          </a:camera>
          <a:lightRig rig="contrasting" dir="t">
            <a:rot lat="0" lon="0" rev="1200000"/>
          </a:lightRig>
        </a:scene3d>
        <a:sp3d/>
      </dsp:spPr>
      <dsp:style>
        <a:lnRef idx="0">
          <a:scrgbClr r="0" g="0" b="0"/>
        </a:lnRef>
        <a:fillRef idx="1">
          <a:scrgbClr r="0" g="0" b="0"/>
        </a:fillRef>
        <a:effectRef idx="2">
          <a:scrgbClr r="0" g="0" b="0"/>
        </a:effectRef>
        <a:fontRef idx="minor">
          <a:schemeClr val="lt1"/>
        </a:fontRef>
      </dsp:style>
      <dsp:txBody>
        <a:bodyPr spcFirstLastPara="0" vert="horz" wrap="square" lIns="0" tIns="113792" rIns="0" bIns="121920" numCol="1" spcCol="1270" anchor="ctr" anchorCtr="0">
          <a:noAutofit/>
        </a:bodyPr>
        <a:lstStyle/>
        <a:p>
          <a:pPr marL="0" lvl="0" indent="0" algn="r" defTabSz="1422400" rtl="1">
            <a:lnSpc>
              <a:spcPct val="90000"/>
            </a:lnSpc>
            <a:spcBef>
              <a:spcPct val="0"/>
            </a:spcBef>
            <a:spcAft>
              <a:spcPct val="35000"/>
            </a:spcAft>
            <a:buNone/>
          </a:pPr>
          <a:r>
            <a:rPr lang="fa-IR" sz="3200" kern="1200" dirty="0">
              <a:latin typeface="Arial" pitchFamily="34" charset="0"/>
              <a:cs typeface="Arial" pitchFamily="34" charset="0"/>
            </a:rPr>
            <a:t>فاز </a:t>
          </a:r>
          <a:r>
            <a:rPr lang="en-GB" sz="3200" kern="1200" dirty="0">
              <a:latin typeface="Arial" pitchFamily="34" charset="0"/>
              <a:cs typeface="Arial" pitchFamily="34" charset="0"/>
            </a:rPr>
            <a:t>1</a:t>
          </a:r>
          <a:endParaRPr lang="en-US" sz="3200" kern="1200" dirty="0">
            <a:latin typeface="Arial" pitchFamily="34" charset="0"/>
            <a:cs typeface="Arial" pitchFamily="34" charset="0"/>
          </a:endParaRPr>
        </a:p>
        <a:p>
          <a:pPr marL="57150" lvl="1" indent="-57150" algn="l" defTabSz="44450">
            <a:lnSpc>
              <a:spcPct val="90000"/>
            </a:lnSpc>
            <a:spcBef>
              <a:spcPct val="0"/>
            </a:spcBef>
            <a:spcAft>
              <a:spcPct val="15000"/>
            </a:spcAft>
            <a:buChar char="•"/>
          </a:pPr>
          <a:endParaRPr lang="en-US" sz="100" kern="1200" dirty="0">
            <a:latin typeface="Arial" pitchFamily="34" charset="0"/>
            <a:cs typeface="Arial" pitchFamily="34" charset="0"/>
          </a:endParaRPr>
        </a:p>
        <a:p>
          <a:pPr marL="228600" lvl="1" indent="-228600" algn="r" defTabSz="889000" rtl="1">
            <a:lnSpc>
              <a:spcPct val="90000"/>
            </a:lnSpc>
            <a:spcBef>
              <a:spcPct val="0"/>
            </a:spcBef>
            <a:spcAft>
              <a:spcPct val="15000"/>
            </a:spcAft>
            <a:buChar char="•"/>
          </a:pPr>
          <a:r>
            <a:rPr lang="fa-IR" sz="2000" kern="1200" dirty="0">
              <a:latin typeface="Arial" pitchFamily="34" charset="0"/>
              <a:cs typeface="Arial" pitchFamily="34" charset="0"/>
            </a:rPr>
            <a:t>میزان آلودگی قارچی در گندم، جو، خیار و گوجه­فرنگی </a:t>
          </a:r>
          <a:endParaRPr lang="en-US" sz="2000" kern="1200" dirty="0">
            <a:latin typeface="Arial" pitchFamily="34" charset="0"/>
            <a:cs typeface="Arial" pitchFamily="34" charset="0"/>
          </a:endParaRPr>
        </a:p>
      </dsp:txBody>
      <dsp:txXfrm>
        <a:off x="4387273" y="2022054"/>
        <a:ext cx="3422072" cy="17198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1E5A0-1EDB-42B3-8520-76FF9119CB1D}">
      <dsp:nvSpPr>
        <dsp:cNvPr id="0" name=""/>
        <dsp:cNvSpPr/>
      </dsp:nvSpPr>
      <dsp:spPr>
        <a:xfrm>
          <a:off x="1852100" y="335415"/>
          <a:ext cx="4551680" cy="4551680"/>
        </a:xfrm>
        <a:prstGeom prst="pie">
          <a:avLst>
            <a:gd name="adj1" fmla="val 16200000"/>
            <a:gd name="adj2" fmla="val 20520000"/>
          </a:avLst>
        </a:prstGeom>
        <a:gradFill rotWithShape="0">
          <a:gsLst>
            <a:gs pos="0">
              <a:schemeClr val="accent4">
                <a:hueOff val="0"/>
                <a:satOff val="0"/>
                <a:lumOff val="0"/>
                <a:alphaOff val="0"/>
                <a:tint val="96000"/>
                <a:satMod val="120000"/>
                <a:lumMod val="120000"/>
              </a:schemeClr>
            </a:gs>
            <a:gs pos="100000">
              <a:schemeClr val="accent4">
                <a:hueOff val="0"/>
                <a:satOff val="0"/>
                <a:lumOff val="0"/>
                <a:alphaOff val="0"/>
                <a:shade val="89000"/>
                <a:lumMod val="90000"/>
              </a:schemeClr>
            </a:gs>
          </a:gsLst>
          <a:lin ang="5400000" scaled="0"/>
        </a:gradFill>
        <a:ln>
          <a:noFill/>
        </a:ln>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accent4">
              <a:hueOff val="0"/>
              <a:satOff val="0"/>
              <a:lumOff val="0"/>
              <a:alphaOff val="0"/>
              <a:shade val="25000"/>
              <a:satMod val="18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rtl="1">
            <a:lnSpc>
              <a:spcPct val="90000"/>
            </a:lnSpc>
            <a:spcBef>
              <a:spcPct val="0"/>
            </a:spcBef>
            <a:spcAft>
              <a:spcPct val="35000"/>
            </a:spcAft>
            <a:buNone/>
          </a:pPr>
          <a:r>
            <a:rPr lang="fa-IR" sz="1400" kern="1200" dirty="0">
              <a:latin typeface="Arial" pitchFamily="34" charset="0"/>
              <a:cs typeface="Arial" pitchFamily="34" charset="0"/>
            </a:rPr>
            <a:t>آب ژاول مخلوط آب و وایتکس که به میزان 15 درصد وایتکس و 85  درصد آب </a:t>
          </a:r>
          <a:r>
            <a:rPr lang="ku-Arab-IQ" sz="1400" kern="1200" dirty="0">
              <a:latin typeface="Arial" pitchFamily="34" charset="0"/>
              <a:cs typeface="Arial" pitchFamily="34" charset="0"/>
            </a:rPr>
            <a:t>بەمدت </a:t>
          </a:r>
          <a:r>
            <a:rPr lang="en-GB" sz="1400" kern="1200" dirty="0">
              <a:latin typeface="Arial" pitchFamily="34" charset="0"/>
              <a:cs typeface="Arial" pitchFamily="34" charset="0"/>
            </a:rPr>
            <a:t>15</a:t>
          </a:r>
          <a:r>
            <a:rPr lang="ku-Arab-IQ" sz="1400" kern="1200" dirty="0">
              <a:latin typeface="Arial" pitchFamily="34" charset="0"/>
              <a:cs typeface="Arial" pitchFamily="34" charset="0"/>
            </a:rPr>
            <a:t> دقیقە </a:t>
          </a:r>
          <a:r>
            <a:rPr lang="fa-IR" sz="1400" kern="1200" dirty="0">
              <a:latin typeface="Arial" pitchFamily="34" charset="0"/>
              <a:cs typeface="Arial" pitchFamily="34" charset="0"/>
            </a:rPr>
            <a:t>و الکل </a:t>
          </a:r>
          <a:r>
            <a:rPr lang="en-GB" sz="1400" kern="1200" dirty="0">
              <a:latin typeface="Arial" pitchFamily="34" charset="0"/>
              <a:cs typeface="Arial" pitchFamily="34" charset="0"/>
            </a:rPr>
            <a:t>5</a:t>
          </a:r>
          <a:r>
            <a:rPr lang="fa-IR" sz="1400" kern="1200" dirty="0">
              <a:latin typeface="Arial" pitchFamily="34" charset="0"/>
              <a:cs typeface="Arial" pitchFamily="34" charset="0"/>
            </a:rPr>
            <a:t> درصد</a:t>
          </a:r>
          <a:r>
            <a:rPr lang="en-GB" sz="1400" kern="1200" dirty="0">
              <a:latin typeface="Arial" pitchFamily="34" charset="0"/>
              <a:cs typeface="Arial" pitchFamily="34" charset="0"/>
            </a:rPr>
            <a:t> </a:t>
          </a:r>
          <a:r>
            <a:rPr lang="ku-Arab-IQ" sz="1400" kern="1200" dirty="0">
              <a:latin typeface="Arial" pitchFamily="34" charset="0"/>
              <a:cs typeface="Arial" pitchFamily="34" charset="0"/>
            </a:rPr>
            <a:t> بە مدت </a:t>
          </a:r>
          <a:r>
            <a:rPr lang="en-GB" sz="1400" kern="1200" dirty="0">
              <a:latin typeface="Arial" pitchFamily="34" charset="0"/>
              <a:cs typeface="Arial" pitchFamily="34" charset="0"/>
            </a:rPr>
            <a:t>5</a:t>
          </a:r>
          <a:r>
            <a:rPr lang="ku-Arab-IQ" sz="1400" kern="1200" dirty="0">
              <a:latin typeface="Arial" pitchFamily="34" charset="0"/>
              <a:cs typeface="Arial" pitchFamily="34" charset="0"/>
            </a:rPr>
            <a:t> دقیقە</a:t>
          </a:r>
          <a:r>
            <a:rPr lang="fa-IR" sz="1400" kern="1200" dirty="0">
              <a:latin typeface="Arial" pitchFamily="34" charset="0"/>
              <a:cs typeface="Arial" pitchFamily="34" charset="0"/>
            </a:rPr>
            <a:t> </a:t>
          </a:r>
          <a:endParaRPr lang="en-US" sz="1400" kern="1200" dirty="0">
            <a:latin typeface="Arial" pitchFamily="34" charset="0"/>
            <a:cs typeface="Arial" pitchFamily="34" charset="0"/>
          </a:endParaRPr>
        </a:p>
      </dsp:txBody>
      <dsp:txXfrm>
        <a:off x="4226560" y="1100531"/>
        <a:ext cx="1463040" cy="975360"/>
      </dsp:txXfrm>
    </dsp:sp>
    <dsp:sp modelId="{BF33E129-7E47-4B0F-AAE5-E3B40A6063B8}">
      <dsp:nvSpPr>
        <dsp:cNvPr id="0" name=""/>
        <dsp:cNvSpPr/>
      </dsp:nvSpPr>
      <dsp:spPr>
        <a:xfrm>
          <a:off x="1891114" y="456793"/>
          <a:ext cx="4551680" cy="4551680"/>
        </a:xfrm>
        <a:prstGeom prst="pie">
          <a:avLst>
            <a:gd name="adj1" fmla="val 20520000"/>
            <a:gd name="adj2" fmla="val 3240000"/>
          </a:avLst>
        </a:prstGeom>
        <a:gradFill rotWithShape="0">
          <a:gsLst>
            <a:gs pos="0">
              <a:schemeClr val="accent4">
                <a:hueOff val="-493895"/>
                <a:satOff val="5577"/>
                <a:lumOff val="2990"/>
                <a:alphaOff val="0"/>
                <a:tint val="96000"/>
                <a:satMod val="120000"/>
                <a:lumMod val="120000"/>
              </a:schemeClr>
            </a:gs>
            <a:gs pos="100000">
              <a:schemeClr val="accent4">
                <a:hueOff val="-493895"/>
                <a:satOff val="5577"/>
                <a:lumOff val="2990"/>
                <a:alphaOff val="0"/>
                <a:shade val="89000"/>
                <a:lumMod val="90000"/>
              </a:schemeClr>
            </a:gs>
          </a:gsLst>
          <a:lin ang="5400000" scaled="0"/>
        </a:gradFill>
        <a:ln>
          <a:noFill/>
        </a:ln>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accent4">
              <a:hueOff val="-493895"/>
              <a:satOff val="5577"/>
              <a:lumOff val="2990"/>
              <a:alphaOff val="0"/>
              <a:shade val="25000"/>
              <a:satMod val="18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r>
            <a:rPr lang="ar-SA" sz="1800" kern="1200" dirty="0">
              <a:latin typeface="Arial" pitchFamily="34" charset="0"/>
              <a:cs typeface="Arial" pitchFamily="34" charset="0"/>
            </a:rPr>
            <a:t>تیمار </a:t>
          </a:r>
          <a:r>
            <a:rPr lang="fa-IR" sz="1800" kern="1200" dirty="0">
              <a:latin typeface="Arial" pitchFamily="34" charset="0"/>
              <a:cs typeface="Arial" pitchFamily="34" charset="0"/>
            </a:rPr>
            <a:t>شاهد آب مقطر</a:t>
          </a:r>
          <a:endParaRPr lang="en-US" sz="1800" kern="1200" dirty="0">
            <a:latin typeface="Arial" pitchFamily="34" charset="0"/>
            <a:cs typeface="Arial" pitchFamily="34" charset="0"/>
          </a:endParaRPr>
        </a:p>
      </dsp:txBody>
      <dsp:txXfrm>
        <a:off x="4822613" y="2536478"/>
        <a:ext cx="1354666" cy="1083733"/>
      </dsp:txXfrm>
    </dsp:sp>
    <dsp:sp modelId="{93DB1B53-334C-4813-8556-ECC1AAF0E945}">
      <dsp:nvSpPr>
        <dsp:cNvPr id="0" name=""/>
        <dsp:cNvSpPr/>
      </dsp:nvSpPr>
      <dsp:spPr>
        <a:xfrm>
          <a:off x="1788159" y="531571"/>
          <a:ext cx="4551680" cy="4551680"/>
        </a:xfrm>
        <a:prstGeom prst="pie">
          <a:avLst>
            <a:gd name="adj1" fmla="val 3240000"/>
            <a:gd name="adj2" fmla="val 7560000"/>
          </a:avLst>
        </a:prstGeom>
        <a:gradFill rotWithShape="0">
          <a:gsLst>
            <a:gs pos="0">
              <a:schemeClr val="accent4">
                <a:hueOff val="-987791"/>
                <a:satOff val="11154"/>
                <a:lumOff val="5980"/>
                <a:alphaOff val="0"/>
                <a:tint val="96000"/>
                <a:satMod val="120000"/>
                <a:lumMod val="120000"/>
              </a:schemeClr>
            </a:gs>
            <a:gs pos="100000">
              <a:schemeClr val="accent4">
                <a:hueOff val="-987791"/>
                <a:satOff val="11154"/>
                <a:lumOff val="5980"/>
                <a:alphaOff val="0"/>
                <a:shade val="89000"/>
                <a:lumMod val="90000"/>
              </a:schemeClr>
            </a:gs>
          </a:gsLst>
          <a:lin ang="5400000" scaled="0"/>
        </a:gradFill>
        <a:ln>
          <a:noFill/>
        </a:ln>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accent4">
              <a:hueOff val="-987791"/>
              <a:satOff val="11154"/>
              <a:lumOff val="5980"/>
              <a:alphaOff val="0"/>
              <a:shade val="25000"/>
              <a:satMod val="18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fa-IR" sz="1800" kern="1200" dirty="0">
              <a:latin typeface="Arial" pitchFamily="34" charset="0"/>
              <a:cs typeface="Arial" pitchFamily="34" charset="0"/>
            </a:rPr>
            <a:t>نانوپگان %100 به مدت 2 ساعت </a:t>
          </a:r>
          <a:endParaRPr lang="en-US" sz="1800" kern="1200" dirty="0">
            <a:latin typeface="Arial" pitchFamily="34" charset="0"/>
            <a:cs typeface="Arial" pitchFamily="34" charset="0"/>
          </a:endParaRPr>
        </a:p>
      </dsp:txBody>
      <dsp:txXfrm>
        <a:off x="3413759" y="3728584"/>
        <a:ext cx="1300480" cy="1192106"/>
      </dsp:txXfrm>
    </dsp:sp>
    <dsp:sp modelId="{1322F7FC-01BB-4423-96F1-E02A26BA9AD7}">
      <dsp:nvSpPr>
        <dsp:cNvPr id="0" name=""/>
        <dsp:cNvSpPr/>
      </dsp:nvSpPr>
      <dsp:spPr>
        <a:xfrm>
          <a:off x="1685205" y="456793"/>
          <a:ext cx="4551680" cy="4551680"/>
        </a:xfrm>
        <a:prstGeom prst="pie">
          <a:avLst>
            <a:gd name="adj1" fmla="val 7560000"/>
            <a:gd name="adj2" fmla="val 11880000"/>
          </a:avLst>
        </a:prstGeom>
        <a:gradFill rotWithShape="0">
          <a:gsLst>
            <a:gs pos="0">
              <a:schemeClr val="accent4">
                <a:hueOff val="-1481686"/>
                <a:satOff val="16732"/>
                <a:lumOff val="8970"/>
                <a:alphaOff val="0"/>
                <a:tint val="96000"/>
                <a:satMod val="120000"/>
                <a:lumMod val="120000"/>
              </a:schemeClr>
            </a:gs>
            <a:gs pos="100000">
              <a:schemeClr val="accent4">
                <a:hueOff val="-1481686"/>
                <a:satOff val="16732"/>
                <a:lumOff val="8970"/>
                <a:alphaOff val="0"/>
                <a:shade val="89000"/>
                <a:lumMod val="90000"/>
              </a:schemeClr>
            </a:gs>
          </a:gsLst>
          <a:lin ang="5400000" scaled="0"/>
        </a:gradFill>
        <a:ln>
          <a:noFill/>
        </a:ln>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accent4">
              <a:hueOff val="-1481686"/>
              <a:satOff val="16732"/>
              <a:lumOff val="8970"/>
              <a:alphaOff val="0"/>
              <a:shade val="25000"/>
              <a:satMod val="18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fa-IR" sz="1600" kern="1200" dirty="0">
              <a:latin typeface="Arial" pitchFamily="34" charset="0"/>
              <a:cs typeface="Arial" pitchFamily="34" charset="0"/>
            </a:rPr>
            <a:t>نانوپگان 20 % به مدت 2 ساعت </a:t>
          </a:r>
          <a:endParaRPr lang="en-US" sz="1600" kern="1200" dirty="0">
            <a:latin typeface="Arial" pitchFamily="34" charset="0"/>
            <a:cs typeface="Arial" pitchFamily="34" charset="0"/>
          </a:endParaRPr>
        </a:p>
      </dsp:txBody>
      <dsp:txXfrm>
        <a:off x="1950719" y="2536478"/>
        <a:ext cx="1354666" cy="1083733"/>
      </dsp:txXfrm>
    </dsp:sp>
    <dsp:sp modelId="{21F6E493-FF45-4C78-BF74-8C93F02647C4}">
      <dsp:nvSpPr>
        <dsp:cNvPr id="0" name=""/>
        <dsp:cNvSpPr/>
      </dsp:nvSpPr>
      <dsp:spPr>
        <a:xfrm>
          <a:off x="1788170" y="335415"/>
          <a:ext cx="4551680" cy="4551680"/>
        </a:xfrm>
        <a:prstGeom prst="pie">
          <a:avLst>
            <a:gd name="adj1" fmla="val 11880000"/>
            <a:gd name="adj2" fmla="val 16200000"/>
          </a:avLst>
        </a:prstGeom>
        <a:gradFill rotWithShape="0">
          <a:gsLst>
            <a:gs pos="0">
              <a:schemeClr val="accent4">
                <a:hueOff val="-1975582"/>
                <a:satOff val="22309"/>
                <a:lumOff val="11960"/>
                <a:alphaOff val="0"/>
                <a:tint val="96000"/>
                <a:satMod val="120000"/>
                <a:lumMod val="120000"/>
              </a:schemeClr>
            </a:gs>
            <a:gs pos="100000">
              <a:schemeClr val="accent4">
                <a:hueOff val="-1975582"/>
                <a:satOff val="22309"/>
                <a:lumOff val="11960"/>
                <a:alphaOff val="0"/>
                <a:shade val="89000"/>
                <a:lumMod val="90000"/>
              </a:schemeClr>
            </a:gs>
          </a:gsLst>
          <a:lin ang="5400000" scaled="0"/>
        </a:gradFill>
        <a:ln>
          <a:noFill/>
        </a:ln>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accent4">
              <a:hueOff val="-1975582"/>
              <a:satOff val="22309"/>
              <a:lumOff val="11960"/>
              <a:alphaOff val="0"/>
              <a:shade val="25000"/>
              <a:satMod val="18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fa-IR" sz="1400" kern="1200" dirty="0">
              <a:latin typeface="Arial" pitchFamily="34" charset="0"/>
              <a:cs typeface="Arial" pitchFamily="34" charset="0"/>
            </a:rPr>
            <a:t>نانوسولفور سنتز سبز 10 % به مدت 30 دقیقه </a:t>
          </a:r>
          <a:endParaRPr lang="en-US" sz="1400" kern="1200" dirty="0">
            <a:latin typeface="Arial" pitchFamily="34" charset="0"/>
            <a:cs typeface="Arial" pitchFamily="34" charset="0"/>
          </a:endParaRPr>
        </a:p>
      </dsp:txBody>
      <dsp:txXfrm>
        <a:off x="2502351" y="1100531"/>
        <a:ext cx="1463040" cy="975360"/>
      </dsp:txXfrm>
    </dsp:sp>
    <dsp:sp modelId="{35A701D9-0C11-4B96-AB5C-2ADF41119A76}">
      <dsp:nvSpPr>
        <dsp:cNvPr id="0" name=""/>
        <dsp:cNvSpPr/>
      </dsp:nvSpPr>
      <dsp:spPr>
        <a:xfrm>
          <a:off x="1653237" y="-93724"/>
          <a:ext cx="5115221" cy="5115221"/>
        </a:xfrm>
        <a:prstGeom prst="circularArrow">
          <a:avLst>
            <a:gd name="adj1" fmla="val 5085"/>
            <a:gd name="adj2" fmla="val 327528"/>
            <a:gd name="adj3" fmla="val 20192361"/>
            <a:gd name="adj4" fmla="val 16200324"/>
            <a:gd name="adj5" fmla="val 5932"/>
          </a:avLst>
        </a:prstGeom>
        <a:gradFill rotWithShape="0">
          <a:gsLst>
            <a:gs pos="0">
              <a:schemeClr val="accent4">
                <a:hueOff val="0"/>
                <a:satOff val="0"/>
                <a:lumOff val="0"/>
                <a:alphaOff val="0"/>
                <a:tint val="96000"/>
                <a:satMod val="120000"/>
                <a:lumMod val="120000"/>
              </a:schemeClr>
            </a:gs>
            <a:gs pos="100000">
              <a:schemeClr val="accent4">
                <a:hueOff val="0"/>
                <a:satOff val="0"/>
                <a:lumOff val="0"/>
                <a:alphaOff val="0"/>
                <a:shade val="89000"/>
                <a:lumMod val="90000"/>
              </a:schemeClr>
            </a:gs>
          </a:gsLst>
          <a:lin ang="5400000" scaled="0"/>
        </a:gradFill>
        <a:ln>
          <a:noFill/>
        </a:ln>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accent4">
              <a:hueOff val="0"/>
              <a:satOff val="0"/>
              <a:lumOff val="0"/>
              <a:alphaOff val="0"/>
              <a:shade val="25000"/>
              <a:satMod val="180000"/>
            </a:schemeClr>
          </a:contourClr>
        </a:sp3d>
      </dsp:spPr>
      <dsp:style>
        <a:lnRef idx="0">
          <a:scrgbClr r="0" g="0" b="0"/>
        </a:lnRef>
        <a:fillRef idx="3">
          <a:scrgbClr r="0" g="0" b="0"/>
        </a:fillRef>
        <a:effectRef idx="3">
          <a:scrgbClr r="0" g="0" b="0"/>
        </a:effectRef>
        <a:fontRef idx="minor">
          <a:schemeClr val="lt1"/>
        </a:fontRef>
      </dsp:style>
    </dsp:sp>
    <dsp:sp modelId="{0C7D7261-B859-4E69-A073-C143F9B1A318}">
      <dsp:nvSpPr>
        <dsp:cNvPr id="0" name=""/>
        <dsp:cNvSpPr/>
      </dsp:nvSpPr>
      <dsp:spPr>
        <a:xfrm>
          <a:off x="1609658" y="174982"/>
          <a:ext cx="5115221" cy="5115221"/>
        </a:xfrm>
        <a:prstGeom prst="circularArrow">
          <a:avLst>
            <a:gd name="adj1" fmla="val 5085"/>
            <a:gd name="adj2" fmla="val 327528"/>
            <a:gd name="adj3" fmla="val 2912753"/>
            <a:gd name="adj4" fmla="val 20519953"/>
            <a:gd name="adj5" fmla="val 5932"/>
          </a:avLst>
        </a:prstGeom>
        <a:gradFill rotWithShape="0">
          <a:gsLst>
            <a:gs pos="0">
              <a:schemeClr val="accent4">
                <a:hueOff val="-493895"/>
                <a:satOff val="5577"/>
                <a:lumOff val="2990"/>
                <a:alphaOff val="0"/>
                <a:tint val="96000"/>
                <a:satMod val="120000"/>
                <a:lumMod val="120000"/>
              </a:schemeClr>
            </a:gs>
            <a:gs pos="100000">
              <a:schemeClr val="accent4">
                <a:hueOff val="-493895"/>
                <a:satOff val="5577"/>
                <a:lumOff val="2990"/>
                <a:alphaOff val="0"/>
                <a:shade val="89000"/>
                <a:lumMod val="90000"/>
              </a:schemeClr>
            </a:gs>
          </a:gsLst>
          <a:lin ang="5400000" scaled="0"/>
        </a:gradFill>
        <a:ln>
          <a:noFill/>
        </a:ln>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accent4">
              <a:hueOff val="-493895"/>
              <a:satOff val="5577"/>
              <a:lumOff val="2990"/>
              <a:alphaOff val="0"/>
              <a:shade val="25000"/>
              <a:satMod val="180000"/>
            </a:schemeClr>
          </a:contourClr>
        </a:sp3d>
      </dsp:spPr>
      <dsp:style>
        <a:lnRef idx="0">
          <a:scrgbClr r="0" g="0" b="0"/>
        </a:lnRef>
        <a:fillRef idx="3">
          <a:scrgbClr r="0" g="0" b="0"/>
        </a:fillRef>
        <a:effectRef idx="3">
          <a:scrgbClr r="0" g="0" b="0"/>
        </a:effectRef>
        <a:fontRef idx="minor">
          <a:schemeClr val="lt1"/>
        </a:fontRef>
      </dsp:style>
    </dsp:sp>
    <dsp:sp modelId="{F41C9633-6FB6-4443-A54D-354FB78BA7D4}">
      <dsp:nvSpPr>
        <dsp:cNvPr id="0" name=""/>
        <dsp:cNvSpPr/>
      </dsp:nvSpPr>
      <dsp:spPr>
        <a:xfrm>
          <a:off x="1506389" y="249989"/>
          <a:ext cx="5115221" cy="5115221"/>
        </a:xfrm>
        <a:prstGeom prst="circularArrow">
          <a:avLst>
            <a:gd name="adj1" fmla="val 5085"/>
            <a:gd name="adj2" fmla="val 327528"/>
            <a:gd name="adj3" fmla="val 7232777"/>
            <a:gd name="adj4" fmla="val 3239695"/>
            <a:gd name="adj5" fmla="val 5932"/>
          </a:avLst>
        </a:prstGeom>
        <a:gradFill rotWithShape="0">
          <a:gsLst>
            <a:gs pos="0">
              <a:schemeClr val="accent4">
                <a:hueOff val="-987791"/>
                <a:satOff val="11154"/>
                <a:lumOff val="5980"/>
                <a:alphaOff val="0"/>
                <a:tint val="96000"/>
                <a:satMod val="120000"/>
                <a:lumMod val="120000"/>
              </a:schemeClr>
            </a:gs>
            <a:gs pos="100000">
              <a:schemeClr val="accent4">
                <a:hueOff val="-987791"/>
                <a:satOff val="11154"/>
                <a:lumOff val="5980"/>
                <a:alphaOff val="0"/>
                <a:shade val="89000"/>
                <a:lumMod val="90000"/>
              </a:schemeClr>
            </a:gs>
          </a:gsLst>
          <a:lin ang="5400000" scaled="0"/>
        </a:gradFill>
        <a:ln>
          <a:noFill/>
        </a:ln>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accent4">
              <a:hueOff val="-987791"/>
              <a:satOff val="11154"/>
              <a:lumOff val="5980"/>
              <a:alphaOff val="0"/>
              <a:shade val="25000"/>
              <a:satMod val="180000"/>
            </a:schemeClr>
          </a:contourClr>
        </a:sp3d>
      </dsp:spPr>
      <dsp:style>
        <a:lnRef idx="0">
          <a:scrgbClr r="0" g="0" b="0"/>
        </a:lnRef>
        <a:fillRef idx="3">
          <a:scrgbClr r="0" g="0" b="0"/>
        </a:fillRef>
        <a:effectRef idx="3">
          <a:scrgbClr r="0" g="0" b="0"/>
        </a:effectRef>
        <a:fontRef idx="minor">
          <a:schemeClr val="lt1"/>
        </a:fontRef>
      </dsp:style>
    </dsp:sp>
    <dsp:sp modelId="{8AE1429A-FDCB-41F5-BDA7-22DEC1DD9DF7}">
      <dsp:nvSpPr>
        <dsp:cNvPr id="0" name=""/>
        <dsp:cNvSpPr/>
      </dsp:nvSpPr>
      <dsp:spPr>
        <a:xfrm>
          <a:off x="1403119" y="174982"/>
          <a:ext cx="5115221" cy="5115221"/>
        </a:xfrm>
        <a:prstGeom prst="circularArrow">
          <a:avLst>
            <a:gd name="adj1" fmla="val 5085"/>
            <a:gd name="adj2" fmla="val 327528"/>
            <a:gd name="adj3" fmla="val 11552519"/>
            <a:gd name="adj4" fmla="val 7559718"/>
            <a:gd name="adj5" fmla="val 5932"/>
          </a:avLst>
        </a:prstGeom>
        <a:gradFill rotWithShape="0">
          <a:gsLst>
            <a:gs pos="0">
              <a:schemeClr val="accent4">
                <a:hueOff val="-1481686"/>
                <a:satOff val="16732"/>
                <a:lumOff val="8970"/>
                <a:alphaOff val="0"/>
                <a:tint val="96000"/>
                <a:satMod val="120000"/>
                <a:lumMod val="120000"/>
              </a:schemeClr>
            </a:gs>
            <a:gs pos="100000">
              <a:schemeClr val="accent4">
                <a:hueOff val="-1481686"/>
                <a:satOff val="16732"/>
                <a:lumOff val="8970"/>
                <a:alphaOff val="0"/>
                <a:shade val="89000"/>
                <a:lumMod val="90000"/>
              </a:schemeClr>
            </a:gs>
          </a:gsLst>
          <a:lin ang="5400000" scaled="0"/>
        </a:gradFill>
        <a:ln>
          <a:noFill/>
        </a:ln>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accent4">
              <a:hueOff val="-1481686"/>
              <a:satOff val="16732"/>
              <a:lumOff val="8970"/>
              <a:alphaOff val="0"/>
              <a:shade val="25000"/>
              <a:satMod val="180000"/>
            </a:schemeClr>
          </a:contourClr>
        </a:sp3d>
      </dsp:spPr>
      <dsp:style>
        <a:lnRef idx="0">
          <a:scrgbClr r="0" g="0" b="0"/>
        </a:lnRef>
        <a:fillRef idx="3">
          <a:scrgbClr r="0" g="0" b="0"/>
        </a:fillRef>
        <a:effectRef idx="3">
          <a:scrgbClr r="0" g="0" b="0"/>
        </a:effectRef>
        <a:fontRef idx="minor">
          <a:schemeClr val="lt1"/>
        </a:fontRef>
      </dsp:style>
    </dsp:sp>
    <dsp:sp modelId="{08780272-8F93-434D-A153-5F37E545101B}">
      <dsp:nvSpPr>
        <dsp:cNvPr id="0" name=""/>
        <dsp:cNvSpPr/>
      </dsp:nvSpPr>
      <dsp:spPr>
        <a:xfrm>
          <a:off x="1506614" y="53644"/>
          <a:ext cx="5115221" cy="5115221"/>
        </a:xfrm>
        <a:prstGeom prst="circularArrow">
          <a:avLst>
            <a:gd name="adj1" fmla="val 5085"/>
            <a:gd name="adj2" fmla="val 327528"/>
            <a:gd name="adj3" fmla="val 15872148"/>
            <a:gd name="adj4" fmla="val 11880111"/>
            <a:gd name="adj5" fmla="val 5932"/>
          </a:avLst>
        </a:prstGeom>
        <a:gradFill rotWithShape="0">
          <a:gsLst>
            <a:gs pos="0">
              <a:schemeClr val="accent4">
                <a:hueOff val="-1975582"/>
                <a:satOff val="22309"/>
                <a:lumOff val="11960"/>
                <a:alphaOff val="0"/>
                <a:tint val="96000"/>
                <a:satMod val="120000"/>
                <a:lumMod val="120000"/>
              </a:schemeClr>
            </a:gs>
            <a:gs pos="100000">
              <a:schemeClr val="accent4">
                <a:hueOff val="-1975582"/>
                <a:satOff val="22309"/>
                <a:lumOff val="11960"/>
                <a:alphaOff val="0"/>
                <a:shade val="89000"/>
                <a:lumMod val="90000"/>
              </a:schemeClr>
            </a:gs>
          </a:gsLst>
          <a:lin ang="5400000" scaled="0"/>
        </a:gradFill>
        <a:ln>
          <a:noFill/>
        </a:ln>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accent4">
              <a:hueOff val="-1975582"/>
              <a:satOff val="22309"/>
              <a:lumOff val="11960"/>
              <a:alphaOff val="0"/>
              <a:shade val="25000"/>
              <a:satMod val="180000"/>
            </a:schemeClr>
          </a:contourClr>
        </a:sp3d>
      </dsp:spPr>
      <dsp:style>
        <a:lnRef idx="0">
          <a:scrgbClr r="0" g="0" b="0"/>
        </a:lnRef>
        <a:fillRef idx="3">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2.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0.69444</cdr:x>
      <cdr:y>0.20203</cdr:y>
    </cdr:from>
    <cdr:to>
      <cdr:x>0.99074</cdr:x>
      <cdr:y>0.92599</cdr:y>
    </cdr:to>
    <cdr:sp macro="" textlink="">
      <cdr:nvSpPr>
        <cdr:cNvPr id="2" name="TextBox 1"/>
        <cdr:cNvSpPr txBox="1"/>
      </cdr:nvSpPr>
      <cdr:spPr>
        <a:xfrm xmlns:a="http://schemas.openxmlformats.org/drawingml/2006/main">
          <a:off x="5715000" y="914400"/>
          <a:ext cx="2438400" cy="3276600"/>
        </a:xfrm>
        <a:prstGeom xmlns:a="http://schemas.openxmlformats.org/drawingml/2006/main" prst="rect">
          <a:avLst/>
        </a:prstGeom>
      </cdr:spPr>
      <cdr:txBody>
        <a:bodyPr xmlns:a="http://schemas.openxmlformats.org/drawingml/2006/main" vertOverflow="clip" wrap="square" rtlCol="1"/>
        <a:lstStyle xmlns:a="http://schemas.openxmlformats.org/drawingml/2006/main"/>
        <a:p xmlns:a="http://schemas.openxmlformats.org/drawingml/2006/main">
          <a:endParaRPr lang="fa-IR" sz="1100"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78DBE58-4863-451D-AAC9-1151D3268C4E}" type="datetimeFigureOut">
              <a:rPr lang="en-US" smtClean="0"/>
              <a:t>21/05/2025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7A2CB3C-2D94-418C-A120-DBDE65316072}" type="slidenum">
              <a:rPr lang="en-US" smtClean="0"/>
              <a:t>‹#›</a:t>
            </a:fld>
            <a:endParaRPr lang="en-US"/>
          </a:p>
        </p:txBody>
      </p:sp>
    </p:spTree>
    <p:extLst>
      <p:ext uri="{BB962C8B-B14F-4D97-AF65-F5344CB8AC3E}">
        <p14:creationId xmlns:p14="http://schemas.microsoft.com/office/powerpoint/2010/main" val="41000402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9F56C6-4F7B-491E-A9A4-394C9B8C396B}" type="datetimeFigureOut">
              <a:rPr lang="en-US" smtClean="0"/>
              <a:t>21/05/2025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2D345B-07CB-424F-A698-D67E86383A55}" type="slidenum">
              <a:rPr lang="en-US" smtClean="0"/>
              <a:t>‹#›</a:t>
            </a:fld>
            <a:endParaRPr lang="en-US"/>
          </a:p>
        </p:txBody>
      </p:sp>
    </p:spTree>
    <p:extLst>
      <p:ext uri="{BB962C8B-B14F-4D97-AF65-F5344CB8AC3E}">
        <p14:creationId xmlns:p14="http://schemas.microsoft.com/office/powerpoint/2010/main" val="946962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sz="1100" dirty="0"/>
              <a:t>تصویر 1 مربوط به نتایج میکروسکوپ </a:t>
            </a:r>
            <a:r>
              <a:rPr lang="en-US" sz="1100" dirty="0"/>
              <a:t>TEM </a:t>
            </a:r>
            <a:r>
              <a:rPr lang="fa-IR" sz="1100" dirty="0"/>
              <a:t>از نانو سولفور بیوژنیک می‌باشد. همانطور که در عکس مشاهده می‌شود. مقیاس درشت نمایی آن 100</a:t>
            </a:r>
            <a:r>
              <a:rPr lang="en-US" sz="1100" dirty="0"/>
              <a:t>nm </a:t>
            </a:r>
            <a:r>
              <a:rPr lang="fa-IR" sz="1100" dirty="0"/>
              <a:t>است، شکل ذرات کروی و ذرات بدست آمده در مطالعه میکروسکوپی </a:t>
            </a:r>
            <a:r>
              <a:rPr lang="en-US" sz="1100" dirty="0"/>
              <a:t>TEM </a:t>
            </a:r>
            <a:r>
              <a:rPr lang="fa-IR" sz="1100" dirty="0"/>
              <a:t>همه کوچکتر از 100</a:t>
            </a:r>
            <a:r>
              <a:rPr lang="en-US" sz="1100" dirty="0"/>
              <a:t>nm </a:t>
            </a:r>
            <a:r>
              <a:rPr lang="fa-IR" sz="1100" dirty="0"/>
              <a:t>را نشان می‌دهند.</a:t>
            </a:r>
            <a:endParaRPr lang="en-US" sz="1100" dirty="0"/>
          </a:p>
        </p:txBody>
      </p:sp>
      <p:sp>
        <p:nvSpPr>
          <p:cNvPr id="4" name="Slide Number Placeholder 3"/>
          <p:cNvSpPr>
            <a:spLocks noGrp="1"/>
          </p:cNvSpPr>
          <p:nvPr>
            <p:ph type="sldNum" sz="quarter" idx="10"/>
          </p:nvPr>
        </p:nvSpPr>
        <p:spPr/>
        <p:txBody>
          <a:bodyPr/>
          <a:lstStyle/>
          <a:p>
            <a:fld id="{132D345B-07CB-424F-A698-D67E86383A55}" type="slidenum">
              <a:rPr lang="en-US" smtClean="0"/>
              <a:t>26</a:t>
            </a:fld>
            <a:endParaRPr lang="en-US"/>
          </a:p>
        </p:txBody>
      </p:sp>
    </p:spTree>
    <p:extLst>
      <p:ext uri="{BB962C8B-B14F-4D97-AF65-F5344CB8AC3E}">
        <p14:creationId xmlns:p14="http://schemas.microsoft.com/office/powerpoint/2010/main" val="1022492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2D345B-07CB-424F-A698-D67E86383A55}" type="slidenum">
              <a:rPr lang="en-US" smtClean="0"/>
              <a:t>36</a:t>
            </a:fld>
            <a:endParaRPr lang="en-US"/>
          </a:p>
        </p:txBody>
      </p:sp>
    </p:spTree>
    <p:extLst>
      <p:ext uri="{BB962C8B-B14F-4D97-AF65-F5344CB8AC3E}">
        <p14:creationId xmlns:p14="http://schemas.microsoft.com/office/powerpoint/2010/main" val="2282092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304800" y="228600"/>
            <a:ext cx="11594592"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82220" y="5353963"/>
            <a:ext cx="11631168"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914400" y="1600200"/>
            <a:ext cx="10363200" cy="1780108"/>
          </a:xfrm>
        </p:spPr>
        <p:txBody>
          <a:bodyPr anchor="b">
            <a:normAutofit/>
          </a:bodyPr>
          <a:lstStyle>
            <a:lvl1pPr>
              <a:defRPr sz="440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828800" y="3556001"/>
            <a:ext cx="85344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4136A83-CD1F-412E-AD23-5B4C573900E7}" type="datetime1">
              <a:rPr lang="en-US" smtClean="0"/>
              <a:t>21/05/2025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895523-611E-4B65-AF9D-50FC15A3F78F}"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F5DD31-44C3-47D6-808B-88878007879C}" type="datetime1">
              <a:rPr lang="en-US" smtClean="0"/>
              <a:t>21/05/2025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895523-611E-4B65-AF9D-50FC15A3F78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304800" y="228600"/>
            <a:ext cx="11594592"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920D0951-B786-4840-8A86-E0CF1037188B}" type="datetime1">
              <a:rPr lang="en-US" smtClean="0"/>
              <a:t>21/05/2025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895523-611E-4B65-AF9D-50FC15A3F78F}" type="slidenum">
              <a:rPr lang="en-US" smtClean="0"/>
              <a:t>‹#›</a:t>
            </a:fld>
            <a:endParaRPr lang="en-US"/>
          </a:p>
        </p:txBody>
      </p:sp>
      <p:grpSp>
        <p:nvGrpSpPr>
          <p:cNvPr id="15" name="Group 14"/>
          <p:cNvGrpSpPr>
            <a:grpSpLocks noChangeAspect="1"/>
          </p:cNvGrpSpPr>
          <p:nvPr/>
        </p:nvGrpSpPr>
        <p:grpSpPr bwMode="hidden">
          <a:xfrm>
            <a:off x="282220" y="714191"/>
            <a:ext cx="11631168"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8839200" y="1447801"/>
            <a:ext cx="2743200" cy="4487333"/>
          </a:xfrm>
        </p:spPr>
        <p:txBody>
          <a:bodyPr vert="eaVert" anchor="ctr"/>
          <a:lstStyle>
            <a:lvl1pPr algn="l">
              <a:defRPr>
                <a:solidFill>
                  <a:schemeClr val="tx2"/>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09600" y="1447800"/>
            <a:ext cx="80264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DE3278-C331-440D-BB03-0335E2B860DB}" type="datetime1">
              <a:rPr lang="en-US" smtClean="0"/>
              <a:t>21/05/2025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895523-611E-4B65-AF9D-50FC15A3F78F}" type="slidenum">
              <a:rPr lang="en-US" smtClean="0"/>
              <a:t>‹#›</a:t>
            </a:fld>
            <a:endParaRPr lang="en-US"/>
          </a:p>
        </p:txBody>
      </p:sp>
      <p:sp>
        <p:nvSpPr>
          <p:cNvPr id="7" name="Title 6"/>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304800" y="228600"/>
            <a:ext cx="11594592"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8063251" y="4203592"/>
            <a:ext cx="383523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3492427" y="4075290"/>
            <a:ext cx="7392687"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3771637" y="4087562"/>
            <a:ext cx="729064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7479319" y="4074175"/>
            <a:ext cx="4410667"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82220" y="4058555"/>
            <a:ext cx="11631168"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920043" y="2463560"/>
            <a:ext cx="10363200" cy="1524000"/>
          </a:xfrm>
        </p:spPr>
        <p:txBody>
          <a:bodyPr anchor="t">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1823153" y="1437449"/>
            <a:ext cx="8556979"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07A944-E3EC-4FEC-B4C1-0DD280A151E8}" type="datetime1">
              <a:rPr lang="en-US" smtClean="0"/>
              <a:t>21/05/2025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895523-611E-4B65-AF9D-50FC15A3F78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fld id="{FBF437F6-3814-42EF-BD0F-AF3C6289F5FC}" type="datetime1">
              <a:rPr lang="en-US" smtClean="0"/>
              <a:t>21/05/2025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895523-611E-4B65-AF9D-50FC15A3F78F}" type="slidenum">
              <a:rPr lang="en-US" smtClean="0"/>
              <a:t>‹#›</a:t>
            </a:fld>
            <a:endParaRPr lang="en-US"/>
          </a:p>
        </p:txBody>
      </p:sp>
      <p:sp>
        <p:nvSpPr>
          <p:cNvPr id="9" name="Content Placeholder 8"/>
          <p:cNvSpPr>
            <a:spLocks noGrp="1"/>
          </p:cNvSpPr>
          <p:nvPr>
            <p:ph sz="quarter" idx="13"/>
          </p:nvPr>
        </p:nvSpPr>
        <p:spPr>
          <a:xfrm>
            <a:off x="902207" y="2679192"/>
            <a:ext cx="5096256" cy="344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6193536" y="2679192"/>
            <a:ext cx="5096256" cy="344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02208" y="2678114"/>
            <a:ext cx="5096256"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03110" y="3429001"/>
            <a:ext cx="5093407"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7600" y="2678113"/>
            <a:ext cx="5096256"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7" y="3429001"/>
            <a:ext cx="5096256"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878D064-6A5A-4500-B631-F0FC027F355B}" type="datetime1">
              <a:rPr lang="en-US" smtClean="0"/>
              <a:t>21/05/2025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895523-611E-4B65-AF9D-50FC15A3F78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25B87E7-55C8-48CD-B74D-14BD796FE8E3}" type="datetime1">
              <a:rPr lang="en-US" smtClean="0"/>
              <a:t>21/05/2025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895523-611E-4B65-AF9D-50FC15A3F78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304800" y="228600"/>
            <a:ext cx="11594592"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82220" y="714191"/>
            <a:ext cx="11631168"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1E46646B-307A-4425-B0C1-41B3FAAF56EA}" type="datetime1">
              <a:rPr lang="en-US" smtClean="0"/>
              <a:t>21/05/2025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895523-611E-4B65-AF9D-50FC15A3F78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304800" y="228600"/>
            <a:ext cx="11594592"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8DFCA72A-9953-4397-825A-AF4FB35102E3}" type="datetime1">
              <a:rPr lang="en-US" smtClean="0"/>
              <a:t>21/05/2025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895523-611E-4B65-AF9D-50FC15A3F78F}" type="slidenum">
              <a:rPr lang="en-US" smtClean="0"/>
              <a:t>‹#›</a:t>
            </a:fld>
            <a:endParaRPr lang="en-US"/>
          </a:p>
        </p:txBody>
      </p:sp>
      <p:sp>
        <p:nvSpPr>
          <p:cNvPr id="4" name="Text Placeholder 3"/>
          <p:cNvSpPr>
            <a:spLocks noGrp="1"/>
          </p:cNvSpPr>
          <p:nvPr>
            <p:ph type="body" sz="half" idx="2"/>
          </p:nvPr>
        </p:nvSpPr>
        <p:spPr>
          <a:xfrm>
            <a:off x="1219200" y="3581401"/>
            <a:ext cx="44704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grpSp>
        <p:nvGrpSpPr>
          <p:cNvPr id="2" name="Group 23"/>
          <p:cNvGrpSpPr>
            <a:grpSpLocks noChangeAspect="1"/>
          </p:cNvGrpSpPr>
          <p:nvPr/>
        </p:nvGrpSpPr>
        <p:grpSpPr bwMode="hidden">
          <a:xfrm>
            <a:off x="282220" y="714191"/>
            <a:ext cx="11631168"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1219200" y="2286000"/>
            <a:ext cx="4470400" cy="1252728"/>
          </a:xfrm>
        </p:spPr>
        <p:txBody>
          <a:bodyPr anchor="b">
            <a:noAutofit/>
          </a:bodyPr>
          <a:lstStyle>
            <a:lvl1pPr algn="l">
              <a:defRPr sz="320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02616" y="1828800"/>
            <a:ext cx="5205435"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304800" y="228600"/>
            <a:ext cx="11594592"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82220" y="5353963"/>
            <a:ext cx="11631168"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6498874" y="338667"/>
            <a:ext cx="5083527" cy="2429934"/>
          </a:xfrm>
        </p:spPr>
        <p:txBody>
          <a:bodyPr anchor="b">
            <a:normAutofit/>
          </a:bodyPr>
          <a:lstStyle>
            <a:lvl1pPr algn="l">
              <a:defRPr sz="28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6491112" y="2785533"/>
            <a:ext cx="5091289"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72CF8EC-ABAA-41FA-AE9C-82220FC15A0A}" type="datetime1">
              <a:rPr lang="en-US" smtClean="0"/>
              <a:t>21/05/2025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895523-611E-4B65-AF9D-50FC15A3F78F}" type="slidenum">
              <a:rPr lang="en-US" smtClean="0"/>
              <a:t>‹#›</a:t>
            </a:fld>
            <a:endParaRPr lang="en-US"/>
          </a:p>
        </p:txBody>
      </p:sp>
      <p:sp>
        <p:nvSpPr>
          <p:cNvPr id="3" name="Picture Placeholder 2"/>
          <p:cNvSpPr>
            <a:spLocks noGrp="1"/>
          </p:cNvSpPr>
          <p:nvPr>
            <p:ph type="pic" idx="1"/>
          </p:nvPr>
        </p:nvSpPr>
        <p:spPr>
          <a:xfrm>
            <a:off x="1117600" y="1371600"/>
            <a:ext cx="475488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w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bright="-8000"/>
          </a:blip>
          <a:srcRect/>
          <a:stretch>
            <a:fillRect/>
          </a:stretch>
        </a:blipFill>
        <a:effectLst/>
      </p:bgPr>
    </p:bg>
    <p:spTree>
      <p:nvGrpSpPr>
        <p:cNvPr id="1" name=""/>
        <p:cNvGrpSpPr/>
        <p:nvPr/>
      </p:nvGrpSpPr>
      <p:grpSpPr>
        <a:xfrm>
          <a:off x="0" y="0"/>
          <a:ext cx="0" cy="0"/>
          <a:chOff x="0" y="0"/>
          <a:chExt cx="0" cy="0"/>
        </a:xfrm>
      </p:grpSpPr>
      <p:sp>
        <p:nvSpPr>
          <p:cNvPr id="14" name="Rounded Rectangle 13"/>
          <p:cNvSpPr/>
          <p:nvPr/>
        </p:nvSpPr>
        <p:spPr>
          <a:xfrm>
            <a:off x="304800" y="228600"/>
            <a:ext cx="11594592"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82220" y="1679429"/>
            <a:ext cx="11631168"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609600" y="338328"/>
            <a:ext cx="10972800" cy="12527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4" name="Date Placeholder 3"/>
          <p:cNvSpPr>
            <a:spLocks noGrp="1"/>
          </p:cNvSpPr>
          <p:nvPr>
            <p:ph type="dt" sz="half" idx="2"/>
          </p:nvPr>
        </p:nvSpPr>
        <p:spPr>
          <a:xfrm>
            <a:off x="6884896" y="6250165"/>
            <a:ext cx="5048920" cy="365125"/>
          </a:xfrm>
          <a:prstGeom prst="rect">
            <a:avLst/>
          </a:prstGeom>
        </p:spPr>
        <p:txBody>
          <a:bodyPr vert="horz" lIns="91440" tIns="45720" rIns="91440" bIns="45720" rtlCol="0" anchor="ctr"/>
          <a:lstStyle>
            <a:lvl1pPr algn="r">
              <a:defRPr sz="1000">
                <a:solidFill>
                  <a:schemeClr val="tx2"/>
                </a:solidFill>
              </a:defRPr>
            </a:lvl1pPr>
          </a:lstStyle>
          <a:p>
            <a:fld id="{867A1DB3-22A3-4FC8-A5F8-7CFEA346313F}" type="datetime1">
              <a:rPr lang="en-US" smtClean="0"/>
              <a:t>21/05/2025</a:t>
            </a:fld>
            <a:endParaRPr lang="en-US"/>
          </a:p>
        </p:txBody>
      </p:sp>
      <p:sp>
        <p:nvSpPr>
          <p:cNvPr id="5" name="Footer Placeholder 4"/>
          <p:cNvSpPr>
            <a:spLocks noGrp="1"/>
          </p:cNvSpPr>
          <p:nvPr>
            <p:ph type="ftr" sz="quarter" idx="3"/>
          </p:nvPr>
        </p:nvSpPr>
        <p:spPr>
          <a:xfrm>
            <a:off x="258185" y="6250165"/>
            <a:ext cx="5048921" cy="365125"/>
          </a:xfrm>
          <a:prstGeom prst="rect">
            <a:avLst/>
          </a:prstGeom>
        </p:spPr>
        <p:txBody>
          <a:bodyPr vert="horz" lIns="91440" tIns="45720" rIns="91440" bIns="45720" rtlCol="0" anchor="ctr"/>
          <a:lstStyle>
            <a:lvl1pPr algn="l">
              <a:defRPr sz="1000">
                <a:solidFill>
                  <a:schemeClr val="tx2"/>
                </a:solidFill>
              </a:defRPr>
            </a:lvl1pPr>
          </a:lstStyle>
          <a:p>
            <a:endParaRPr lang="en-US"/>
          </a:p>
        </p:txBody>
      </p:sp>
      <p:sp>
        <p:nvSpPr>
          <p:cNvPr id="6" name="Slide Number Placeholder 5"/>
          <p:cNvSpPr>
            <a:spLocks noGrp="1"/>
          </p:cNvSpPr>
          <p:nvPr>
            <p:ph type="sldNum" sz="quarter" idx="4"/>
          </p:nvPr>
        </p:nvSpPr>
        <p:spPr>
          <a:xfrm>
            <a:off x="5321451" y="6250164"/>
            <a:ext cx="1549101" cy="365125"/>
          </a:xfrm>
          <a:prstGeom prst="rect">
            <a:avLst/>
          </a:prstGeom>
        </p:spPr>
        <p:txBody>
          <a:bodyPr vert="horz" lIns="91440" tIns="45720" rIns="91440" bIns="45720" rtlCol="0" anchor="ctr"/>
          <a:lstStyle>
            <a:lvl1pPr algn="ctr">
              <a:defRPr sz="1000">
                <a:solidFill>
                  <a:schemeClr val="tx2"/>
                </a:solidFill>
              </a:defRPr>
            </a:lvl1pPr>
          </a:lstStyle>
          <a:p>
            <a:fld id="{B6F15528-21DE-4FAA-801E-634DDDAF4B2B}" type="slidenum">
              <a:rPr lang="en-US" smtClean="0"/>
              <a:pPr/>
              <a:t>‹#›</a:t>
            </a:fld>
            <a:endParaRPr lang="en-US"/>
          </a:p>
        </p:txBody>
      </p:sp>
      <p:sp>
        <p:nvSpPr>
          <p:cNvPr id="3" name="Text Placeholder 2"/>
          <p:cNvSpPr>
            <a:spLocks noGrp="1"/>
          </p:cNvSpPr>
          <p:nvPr>
            <p:ph type="body" idx="1"/>
          </p:nvPr>
        </p:nvSpPr>
        <p:spPr>
          <a:xfrm>
            <a:off x="1162757" y="2675467"/>
            <a:ext cx="9877777" cy="34506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Lst>
  <p:hf hdr="0" ftr="0" dt="0"/>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16.jpg"/></Relationships>
</file>

<file path=ppt/slides/_rels/slide1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diagramLayout" Target="../diagrams/layout1.xml"/><Relationship Id="rId7" Type="http://schemas.openxmlformats.org/officeDocument/2006/relationships/image" Target="../media/image5.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diagramLayout" Target="../diagrams/layout2.xml"/><Relationship Id="rId7" Type="http://schemas.openxmlformats.org/officeDocument/2006/relationships/image" Target="../media/image5.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5.jpeg"/><Relationship Id="rId11" Type="http://schemas.microsoft.com/office/2007/relationships/hdphoto" Target="../media/hdphoto2.wdp"/><Relationship Id="rId5" Type="http://schemas.openxmlformats.org/officeDocument/2006/relationships/image" Target="../media/image24.jpeg"/><Relationship Id="rId10" Type="http://schemas.openxmlformats.org/officeDocument/2006/relationships/image" Target="../media/image5.png"/><Relationship Id="rId4" Type="http://schemas.openxmlformats.org/officeDocument/2006/relationships/image" Target="../media/image23.jpeg"/><Relationship Id="rId9" Type="http://schemas.openxmlformats.org/officeDocument/2006/relationships/image" Target="../media/image28.jpeg"/></Relationships>
</file>

<file path=ppt/slides/_rels/slide24.xml.rels><?xml version="1.0" encoding="UTF-8" standalone="yes"?>
<Relationships xmlns="http://schemas.openxmlformats.org/package/2006/relationships"><Relationship Id="rId8" Type="http://schemas.openxmlformats.org/officeDocument/2006/relationships/image" Target="../media/image35.jpg"/><Relationship Id="rId3" Type="http://schemas.openxmlformats.org/officeDocument/2006/relationships/image" Target="../media/image30.jpeg"/><Relationship Id="rId7" Type="http://schemas.openxmlformats.org/officeDocument/2006/relationships/image" Target="../media/image34.jpeg"/><Relationship Id="rId2" Type="http://schemas.openxmlformats.org/officeDocument/2006/relationships/image" Target="../media/image29.jpg"/><Relationship Id="rId1" Type="http://schemas.openxmlformats.org/officeDocument/2006/relationships/slideLayout" Target="../slideLayouts/slideLayout2.xml"/><Relationship Id="rId6" Type="http://schemas.openxmlformats.org/officeDocument/2006/relationships/image" Target="../media/image33.jpg"/><Relationship Id="rId5" Type="http://schemas.openxmlformats.org/officeDocument/2006/relationships/image" Target="../media/image32.jpg"/><Relationship Id="rId10" Type="http://schemas.microsoft.com/office/2007/relationships/hdphoto" Target="../media/hdphoto2.wdp"/><Relationship Id="rId4" Type="http://schemas.openxmlformats.org/officeDocument/2006/relationships/image" Target="../media/image31.jpg"/><Relationship Id="rId9"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png"/><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1.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2.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3.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2.wmf"/><Relationship Id="rId7" Type="http://schemas.microsoft.com/office/2007/relationships/hdphoto" Target="../media/hdphoto2.wdp"/><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image" Target="../media/image5.png"/><Relationship Id="rId5" Type="http://schemas.microsoft.com/office/2007/relationships/hdphoto" Target="../media/hdphoto7.wdp"/><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45.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46.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47.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8.png"/><Relationship Id="rId1" Type="http://schemas.openxmlformats.org/officeDocument/2006/relationships/slideLayout" Target="../slideLayouts/slideLayout2.xml"/><Relationship Id="rId4" Type="http://schemas.microsoft.com/office/2007/relationships/hdphoto" Target="../media/hdphoto2.wdp"/></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hart" Target="../charts/chart1.xml"/><Relationship Id="rId1" Type="http://schemas.openxmlformats.org/officeDocument/2006/relationships/slideLayout" Target="../slideLayouts/slideLayout2.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6" descr="C:\Users\User\Desktop\unnam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6834" y="171442"/>
            <a:ext cx="3931091" cy="25573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User\Desktop\Azad_University_logo-th3.png"/>
          <p:cNvPicPr>
            <a:picLocks noChangeAspect="1" noChangeArrowheads="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028732" y="0"/>
            <a:ext cx="775511" cy="115823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8"/>
          <p:cNvSpPr txBox="1">
            <a:spLocks/>
          </p:cNvSpPr>
          <p:nvPr/>
        </p:nvSpPr>
        <p:spPr>
          <a:xfrm>
            <a:off x="10557507" y="1883951"/>
            <a:ext cx="1717963" cy="1689720"/>
          </a:xfrm>
          <a:prstGeom prst="rect">
            <a:avLst/>
          </a:prstGeom>
        </p:spPr>
        <p:txBody>
          <a:bodyPr vert="horz" lIns="128016" tIns="64008" rIns="128016" bIns="64008" rtlCol="0" anchor="b" anchorCtr="0">
            <a:noAutofit/>
          </a:bodyPr>
          <a:lstStyle>
            <a:lvl1pPr algn="l" defTabSz="1280160" rtl="0" eaLnBrk="1" latinLnBrk="0" hangingPunct="1">
              <a:spcBef>
                <a:spcPct val="0"/>
              </a:spcBef>
              <a:buNone/>
              <a:defRPr sz="4200" kern="1200" cap="all" spc="7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rtl="1">
              <a:lnSpc>
                <a:spcPct val="107000"/>
              </a:lnSpc>
            </a:pPr>
            <a:r>
              <a:rPr lang="fa-IR" sz="1600" dirty="0">
                <a:solidFill>
                  <a:schemeClr val="tx2">
                    <a:lumMod val="75000"/>
                  </a:schemeClr>
                </a:solidFill>
                <a:latin typeface="Arial" pitchFamily="34" charset="0"/>
                <a:cs typeface="Arial" pitchFamily="34" charset="0"/>
              </a:rPr>
              <a:t>دانشگاه آزاد اسلامی واحد علوم و تحقیقات</a:t>
            </a:r>
            <a:endParaRPr lang="en-US" sz="1600" dirty="0">
              <a:solidFill>
                <a:schemeClr val="tx2">
                  <a:lumMod val="75000"/>
                </a:schemeClr>
              </a:solidFill>
              <a:latin typeface="Arial" pitchFamily="34" charset="0"/>
              <a:cs typeface="Arial" pitchFamily="34" charset="0"/>
            </a:endParaRPr>
          </a:p>
          <a:p>
            <a:pPr algn="ctr" rtl="1">
              <a:lnSpc>
                <a:spcPct val="107000"/>
              </a:lnSpc>
            </a:pPr>
            <a:r>
              <a:rPr lang="fa-IR" sz="1600" dirty="0">
                <a:solidFill>
                  <a:schemeClr val="tx2">
                    <a:lumMod val="75000"/>
                  </a:schemeClr>
                </a:solidFill>
                <a:latin typeface="Arial" pitchFamily="34" charset="0"/>
                <a:cs typeface="Arial" pitchFamily="34" charset="0"/>
              </a:rPr>
              <a:t>دانشکده علوم کشاورزی و صنایع غذایی</a:t>
            </a:r>
            <a:endParaRPr lang="en-US" sz="1600" dirty="0">
              <a:solidFill>
                <a:schemeClr val="tx2">
                  <a:lumMod val="75000"/>
                </a:schemeClr>
              </a:solidFill>
              <a:latin typeface="Arial" pitchFamily="34" charset="0"/>
              <a:cs typeface="Arial" pitchFamily="34" charset="0"/>
            </a:endParaRPr>
          </a:p>
        </p:txBody>
      </p:sp>
      <p:sp>
        <p:nvSpPr>
          <p:cNvPr id="8" name="Subtitle 2"/>
          <p:cNvSpPr txBox="1">
            <a:spLocks/>
          </p:cNvSpPr>
          <p:nvPr/>
        </p:nvSpPr>
        <p:spPr>
          <a:xfrm>
            <a:off x="2023840" y="4342501"/>
            <a:ext cx="8527644" cy="2023729"/>
          </a:xfrm>
          <a:prstGeom prst="rect">
            <a:avLst/>
          </a:prstGeom>
        </p:spPr>
        <p:txBody>
          <a:bodyPr vert="horz" tIns="0" rIns="45720" bIns="0" anchor="b">
            <a:no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
                <a:srgbClr val="6EA0B0"/>
              </a:buClr>
              <a:buSzPct val="80000"/>
              <a:buFont typeface="Wingdings 2"/>
              <a:buNone/>
              <a:tabLst/>
              <a:defRPr/>
            </a:pPr>
            <a:endParaRPr kumimoji="0" lang="fa-IR" sz="3200" b="1" i="0" u="none" strike="noStrike" kern="1200" cap="none" spc="0" normalizeH="0" baseline="0" noProof="0" dirty="0">
              <a:ln>
                <a:noFill/>
              </a:ln>
              <a:effectLst/>
              <a:uLnTx/>
              <a:uFillTx/>
              <a:latin typeface="Arial" pitchFamily="34" charset="0"/>
              <a:cs typeface="Arial" pitchFamily="34" charset="0"/>
            </a:endParaRPr>
          </a:p>
          <a:p>
            <a:pPr marL="0" marR="0" lvl="0" indent="0" algn="ctr" defTabSz="914400" rtl="1" eaLnBrk="1" fontAlgn="auto" latinLnBrk="0" hangingPunct="1">
              <a:lnSpc>
                <a:spcPct val="100000"/>
              </a:lnSpc>
              <a:spcBef>
                <a:spcPct val="20000"/>
              </a:spcBef>
              <a:spcAft>
                <a:spcPts val="0"/>
              </a:spcAft>
              <a:buClr>
                <a:srgbClr val="6EA0B0"/>
              </a:buClr>
              <a:buSzPct val="80000"/>
              <a:buFont typeface="Wingdings 2"/>
              <a:buNone/>
              <a:tabLst/>
              <a:defRPr/>
            </a:pPr>
            <a:r>
              <a:rPr kumimoji="0" lang="fa-IR" b="0" i="0" u="none" strike="noStrike" kern="1200" cap="none" spc="0" normalizeH="0" baseline="0" noProof="0" dirty="0">
                <a:ln>
                  <a:noFill/>
                </a:ln>
                <a:effectLst/>
                <a:uLnTx/>
                <a:uFillTx/>
                <a:latin typeface="Arial" pitchFamily="34" charset="0"/>
                <a:cs typeface="Arial" pitchFamily="34" charset="0"/>
              </a:rPr>
              <a:t>پایان نامه کارشناسی ارشد بیوتکنولوژی (</a:t>
            </a:r>
            <a:r>
              <a:rPr kumimoji="0" lang="en-US" b="0" i="0" u="none" strike="noStrike" kern="1200" cap="none" spc="0" normalizeH="0" baseline="0" noProof="0" dirty="0">
                <a:ln>
                  <a:noFill/>
                </a:ln>
                <a:effectLst/>
                <a:uLnTx/>
                <a:uFillTx/>
                <a:latin typeface="Arial" pitchFamily="34" charset="0"/>
                <a:cs typeface="Arial" pitchFamily="34" charset="0"/>
              </a:rPr>
              <a:t> </a:t>
            </a:r>
            <a:r>
              <a:rPr kumimoji="0" lang="en-US" sz="1800" b="0" i="0" u="none" strike="noStrike" kern="1200" cap="none" spc="0" normalizeH="0" baseline="0" noProof="0" dirty="0">
                <a:ln>
                  <a:noFill/>
                </a:ln>
                <a:effectLst/>
                <a:uLnTx/>
                <a:uFillTx/>
                <a:latin typeface="Arial" pitchFamily="34" charset="0"/>
                <a:cs typeface="Arial" pitchFamily="34" charset="0"/>
              </a:rPr>
              <a:t>(</a:t>
            </a:r>
            <a:r>
              <a:rPr kumimoji="0" lang="en-US" b="0" i="0" u="none" strike="noStrike" kern="1200" cap="none" spc="0" normalizeH="0" baseline="0" noProof="0" dirty="0">
                <a:ln>
                  <a:noFill/>
                </a:ln>
                <a:effectLst/>
                <a:uLnTx/>
                <a:uFillTx/>
                <a:latin typeface="Arial" pitchFamily="34" charset="0"/>
                <a:cs typeface="Arial" pitchFamily="34" charset="0"/>
              </a:rPr>
              <a:t>M.Sc.</a:t>
            </a:r>
          </a:p>
          <a:p>
            <a:pPr marL="0" marR="0" lvl="0" indent="0" algn="ctr" defTabSz="914400" rtl="1" eaLnBrk="1" fontAlgn="auto" latinLnBrk="0" hangingPunct="1">
              <a:lnSpc>
                <a:spcPct val="100000"/>
              </a:lnSpc>
              <a:spcBef>
                <a:spcPct val="20000"/>
              </a:spcBef>
              <a:spcAft>
                <a:spcPts val="0"/>
              </a:spcAft>
              <a:buClr>
                <a:srgbClr val="6EA0B0"/>
              </a:buClr>
              <a:buSzPct val="80000"/>
              <a:buFont typeface="Wingdings 2"/>
              <a:buNone/>
              <a:tabLst/>
              <a:defRPr/>
            </a:pPr>
            <a:r>
              <a:rPr kumimoji="0" lang="fa-IR" b="0" i="0" u="none" strike="noStrike" kern="1200" cap="none" spc="0" normalizeH="0" baseline="0" noProof="0" dirty="0">
                <a:ln>
                  <a:noFill/>
                </a:ln>
                <a:effectLst/>
                <a:uLnTx/>
                <a:uFillTx/>
                <a:latin typeface="Arial" pitchFamily="34" charset="0"/>
                <a:cs typeface="Arial" pitchFamily="34" charset="0"/>
              </a:rPr>
              <a:t>استاد راهنما: دکتر آسا ابراهیمی</a:t>
            </a:r>
          </a:p>
          <a:p>
            <a:pPr marL="0" marR="0" lvl="0" indent="0" algn="ctr" defTabSz="914400" rtl="1" eaLnBrk="1" fontAlgn="auto" latinLnBrk="0" hangingPunct="1">
              <a:lnSpc>
                <a:spcPct val="100000"/>
              </a:lnSpc>
              <a:spcBef>
                <a:spcPct val="20000"/>
              </a:spcBef>
              <a:spcAft>
                <a:spcPts val="0"/>
              </a:spcAft>
              <a:buClr>
                <a:srgbClr val="6EA0B0"/>
              </a:buClr>
              <a:buSzPct val="80000"/>
              <a:buFont typeface="Wingdings 2"/>
              <a:buNone/>
              <a:tabLst/>
              <a:defRPr/>
            </a:pPr>
            <a:r>
              <a:rPr kumimoji="0" lang="fa-IR" b="0" i="0" u="none" strike="noStrike" kern="1200" cap="none" spc="0" normalizeH="0" baseline="0" noProof="0" dirty="0">
                <a:ln>
                  <a:noFill/>
                </a:ln>
                <a:effectLst/>
                <a:uLnTx/>
                <a:uFillTx/>
                <a:latin typeface="Arial" pitchFamily="34" charset="0"/>
                <a:ea typeface="Calibri" panose="020F0502020204030204" pitchFamily="34" charset="0"/>
                <a:cs typeface="Arial" pitchFamily="34" charset="0"/>
              </a:rPr>
              <a:t>استاد مشاور: دکتر رضا  عزیزی نژاد</a:t>
            </a:r>
            <a:endParaRPr kumimoji="0" lang="en-US" b="0" i="0" u="none" strike="noStrike" kern="1200" cap="none" spc="0" normalizeH="0" baseline="0" noProof="0" dirty="0">
              <a:ln>
                <a:noFill/>
              </a:ln>
              <a:effectLst/>
              <a:uLnTx/>
              <a:uFillTx/>
              <a:latin typeface="Arial" pitchFamily="34" charset="0"/>
              <a:ea typeface="Calibri" panose="020F0502020204030204" pitchFamily="34" charset="0"/>
              <a:cs typeface="Arial" pitchFamily="34" charset="0"/>
            </a:endParaRPr>
          </a:p>
          <a:p>
            <a:pPr marL="0" marR="0" lvl="0" indent="0" algn="ctr" defTabSz="914400" rtl="1" eaLnBrk="1" fontAlgn="auto" latinLnBrk="0" hangingPunct="1">
              <a:lnSpc>
                <a:spcPct val="150000"/>
              </a:lnSpc>
              <a:spcBef>
                <a:spcPts val="500"/>
              </a:spcBef>
              <a:spcAft>
                <a:spcPts val="500"/>
              </a:spcAft>
              <a:buClr>
                <a:srgbClr val="6EA0B0"/>
              </a:buClr>
              <a:buSzPct val="80000"/>
              <a:buFont typeface="Wingdings 2"/>
              <a:buNone/>
              <a:tabLst/>
              <a:defRPr/>
            </a:pPr>
            <a:r>
              <a:rPr kumimoji="0" lang="fa-IR" b="0" i="0" u="none" strike="noStrike" kern="1200" cap="none" spc="0" normalizeH="0" baseline="0" noProof="0" dirty="0">
                <a:ln>
                  <a:noFill/>
                </a:ln>
                <a:effectLst/>
                <a:uLnTx/>
                <a:uFillTx/>
                <a:latin typeface="Arial" pitchFamily="34" charset="0"/>
                <a:cs typeface="Arial" pitchFamily="34" charset="0"/>
              </a:rPr>
              <a:t>ارائه دهنده: </a:t>
            </a:r>
            <a:r>
              <a:rPr kumimoji="0" lang="fa-IR" b="0" i="0" u="none" strike="noStrike" kern="1200" cap="none" spc="0" normalizeH="0" baseline="0" noProof="0" dirty="0">
                <a:ln>
                  <a:noFill/>
                </a:ln>
                <a:effectLst/>
                <a:uLnTx/>
                <a:uFillTx/>
                <a:latin typeface="Arial" pitchFamily="34" charset="0"/>
                <a:ea typeface="Calibri" panose="020F0502020204030204" pitchFamily="34" charset="0"/>
                <a:cs typeface="Arial" pitchFamily="34" charset="0"/>
              </a:rPr>
              <a:t>سرخیل افراسیاب خسرو البیوانی</a:t>
            </a:r>
          </a:p>
          <a:p>
            <a:pPr marL="0" marR="0" lvl="0" indent="0" algn="ctr" defTabSz="914400" rtl="1" eaLnBrk="1" fontAlgn="auto" latinLnBrk="0" hangingPunct="1">
              <a:lnSpc>
                <a:spcPct val="150000"/>
              </a:lnSpc>
              <a:spcBef>
                <a:spcPts val="500"/>
              </a:spcBef>
              <a:spcAft>
                <a:spcPts val="500"/>
              </a:spcAft>
              <a:buClr>
                <a:srgbClr val="6EA0B0"/>
              </a:buClr>
              <a:buSzPct val="80000"/>
              <a:buFont typeface="Wingdings 2"/>
              <a:buNone/>
              <a:tabLst/>
              <a:defRPr/>
            </a:pPr>
            <a:r>
              <a:rPr kumimoji="0" lang="fa-IR" b="0" i="0" u="none" strike="noStrike" kern="1200" cap="none" spc="0" normalizeH="0" baseline="0" noProof="0" dirty="0">
                <a:ln>
                  <a:noFill/>
                </a:ln>
                <a:effectLst/>
                <a:uLnTx/>
                <a:uFillTx/>
                <a:latin typeface="Arial" pitchFamily="34" charset="0"/>
                <a:cs typeface="Arial" pitchFamily="34" charset="0"/>
              </a:rPr>
              <a:t>تابستان 1403</a:t>
            </a:r>
            <a:r>
              <a:rPr kumimoji="0" lang="en-GB" b="0" i="0" u="none" strike="noStrike" kern="1200" cap="none" spc="0" normalizeH="0" baseline="0" noProof="0" dirty="0">
                <a:ln>
                  <a:noFill/>
                </a:ln>
                <a:effectLst/>
                <a:uLnTx/>
                <a:uFillTx/>
                <a:latin typeface="Arial" pitchFamily="34" charset="0"/>
                <a:cs typeface="Arial" pitchFamily="34" charset="0"/>
              </a:rPr>
              <a:t> </a:t>
            </a:r>
          </a:p>
        </p:txBody>
      </p:sp>
      <p:sp>
        <p:nvSpPr>
          <p:cNvPr id="9" name="Rectangle 8"/>
          <p:cNvSpPr/>
          <p:nvPr/>
        </p:nvSpPr>
        <p:spPr>
          <a:xfrm>
            <a:off x="1301419" y="2815341"/>
            <a:ext cx="9239905" cy="584775"/>
          </a:xfrm>
          <a:prstGeom prst="rect">
            <a:avLst/>
          </a:prstGeom>
        </p:spPr>
        <p:txBody>
          <a:bodyPr wrap="square">
            <a:spAutoFit/>
          </a:bodyPr>
          <a:lstStyle/>
          <a:p>
            <a:pPr algn="ctr" rtl="1"/>
            <a:r>
              <a:rPr lang="fa-IR" sz="3200" dirty="0">
                <a:ln w="0"/>
                <a:effectLst>
                  <a:outerShdw blurRad="38100" dist="19050" dir="2700000" algn="tl" rotWithShape="0">
                    <a:schemeClr val="dk1">
                      <a:alpha val="40000"/>
                    </a:schemeClr>
                  </a:outerShdw>
                </a:effectLst>
                <a:latin typeface="Arial" pitchFamily="34" charset="0"/>
                <a:ea typeface="Times New Roman" panose="02020603050405020304" pitchFamily="18" charset="0"/>
                <a:cs typeface="Arial" pitchFamily="34" charset="0"/>
              </a:rPr>
              <a:t>بررسی اثر فیتو نانو</a:t>
            </a:r>
            <a:r>
              <a:rPr lang="en-US" sz="3200" dirty="0">
                <a:ln w="0"/>
                <a:effectLst>
                  <a:outerShdw blurRad="38100" dist="19050" dir="2700000" algn="tl" rotWithShape="0">
                    <a:schemeClr val="dk1">
                      <a:alpha val="40000"/>
                    </a:schemeClr>
                  </a:outerShdw>
                </a:effectLst>
                <a:latin typeface="Arial" pitchFamily="34" charset="0"/>
                <a:ea typeface="Times New Roman" panose="02020603050405020304" pitchFamily="18" charset="0"/>
                <a:cs typeface="Arial" pitchFamily="34" charset="0"/>
              </a:rPr>
              <a:t> </a:t>
            </a:r>
            <a:r>
              <a:rPr lang="fa-IR" sz="3200" dirty="0">
                <a:ln w="0"/>
                <a:effectLst>
                  <a:outerShdw blurRad="38100" dist="19050" dir="2700000" algn="tl" rotWithShape="0">
                    <a:schemeClr val="dk1">
                      <a:alpha val="40000"/>
                    </a:schemeClr>
                  </a:outerShdw>
                </a:effectLst>
                <a:latin typeface="Arial" pitchFamily="34" charset="0"/>
                <a:ea typeface="Times New Roman" panose="02020603050405020304" pitchFamily="18" charset="0"/>
                <a:cs typeface="Arial" pitchFamily="34" charset="0"/>
              </a:rPr>
              <a:t>پرایمینگ بر روی بذر غلات و صیفی جات</a:t>
            </a:r>
            <a:endParaRPr lang="en-US" sz="3600" dirty="0">
              <a:ln w="0"/>
              <a:effectLst>
                <a:outerShdw blurRad="38100" dist="19050" dir="2700000" algn="tl" rotWithShape="0">
                  <a:schemeClr val="dk1">
                    <a:alpha val="40000"/>
                  </a:schemeClr>
                </a:outerShdw>
              </a:effectLst>
              <a:latin typeface="Arial" pitchFamily="34" charset="0"/>
              <a:ea typeface="Times New Roman" panose="02020603050405020304" pitchFamily="18" charset="0"/>
              <a:cs typeface="Arial" pitchFamily="34" charset="0"/>
            </a:endParaRPr>
          </a:p>
        </p:txBody>
      </p:sp>
    </p:spTree>
    <p:extLst>
      <p:ext uri="{BB962C8B-B14F-4D97-AF65-F5344CB8AC3E}">
        <p14:creationId xmlns:p14="http://schemas.microsoft.com/office/powerpoint/2010/main" val="35291445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2"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right)">
                                      <p:cBhvr>
                                        <p:cTn id="17" dur="500"/>
                                        <p:tgtEl>
                                          <p:spTgt spid="5"/>
                                        </p:tgtEl>
                                      </p:cBhvr>
                                    </p:animEffect>
                                  </p:childTnLst>
                                </p:cTn>
                              </p:par>
                            </p:childTnLst>
                          </p:cTn>
                        </p:par>
                        <p:par>
                          <p:cTn id="18" fill="hold">
                            <p:stCondLst>
                              <p:cond delay="1500"/>
                            </p:stCondLst>
                            <p:childTnLst>
                              <p:par>
                                <p:cTn id="19" presetID="22" presetClass="entr" presetSubtype="2"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right)">
                                      <p:cBhvr>
                                        <p:cTn id="21" dur="500"/>
                                        <p:tgtEl>
                                          <p:spTgt spid="9"/>
                                        </p:tgtEl>
                                      </p:cBhvr>
                                    </p:animEffect>
                                  </p:childTnLst>
                                </p:cTn>
                              </p:par>
                            </p:childTnLst>
                          </p:cTn>
                        </p:par>
                        <p:par>
                          <p:cTn id="22" fill="hold">
                            <p:stCondLst>
                              <p:cond delay="2000"/>
                            </p:stCondLst>
                            <p:childTnLst>
                              <p:par>
                                <p:cTn id="23" presetID="16" presetClass="entr" presetSubtype="21" fill="hold" grpId="0" nodeType="after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animEffect transition="in" filter="barn(inVertical)">
                                      <p:cBhvr>
                                        <p:cTn id="25" dur="500"/>
                                        <p:tgtEl>
                                          <p:spTgt spid="8">
                                            <p:txEl>
                                              <p:pRg st="1" end="1"/>
                                            </p:txEl>
                                          </p:spTgt>
                                        </p:tgtEl>
                                      </p:cBhvr>
                                    </p:animEffect>
                                  </p:childTnLst>
                                </p:cTn>
                              </p:par>
                            </p:childTnLst>
                          </p:cTn>
                        </p:par>
                        <p:par>
                          <p:cTn id="26" fill="hold">
                            <p:stCondLst>
                              <p:cond delay="2500"/>
                            </p:stCondLst>
                            <p:childTnLst>
                              <p:par>
                                <p:cTn id="27" presetID="16" presetClass="entr" presetSubtype="21" fill="hold" grpId="0" nodeType="afterEffect">
                                  <p:stCondLst>
                                    <p:cond delay="0"/>
                                  </p:stCondLst>
                                  <p:childTnLst>
                                    <p:set>
                                      <p:cBhvr>
                                        <p:cTn id="28" dur="1" fill="hold">
                                          <p:stCondLst>
                                            <p:cond delay="0"/>
                                          </p:stCondLst>
                                        </p:cTn>
                                        <p:tgtEl>
                                          <p:spTgt spid="8">
                                            <p:txEl>
                                              <p:pRg st="2" end="2"/>
                                            </p:txEl>
                                          </p:spTgt>
                                        </p:tgtEl>
                                        <p:attrNameLst>
                                          <p:attrName>style.visibility</p:attrName>
                                        </p:attrNameLst>
                                      </p:cBhvr>
                                      <p:to>
                                        <p:strVal val="visible"/>
                                      </p:to>
                                    </p:set>
                                    <p:animEffect transition="in" filter="barn(inVertical)">
                                      <p:cBhvr>
                                        <p:cTn id="29" dur="500"/>
                                        <p:tgtEl>
                                          <p:spTgt spid="8">
                                            <p:txEl>
                                              <p:pRg st="2" end="2"/>
                                            </p:txEl>
                                          </p:spTgt>
                                        </p:tgtEl>
                                      </p:cBhvr>
                                    </p:animEffect>
                                  </p:childTnLst>
                                </p:cTn>
                              </p:par>
                            </p:childTnLst>
                          </p:cTn>
                        </p:par>
                        <p:par>
                          <p:cTn id="30" fill="hold">
                            <p:stCondLst>
                              <p:cond delay="3000"/>
                            </p:stCondLst>
                            <p:childTnLst>
                              <p:par>
                                <p:cTn id="31" presetID="16" presetClass="entr" presetSubtype="21" fill="hold" grpId="0" nodeType="afterEffect">
                                  <p:stCondLst>
                                    <p:cond delay="0"/>
                                  </p:stCondLst>
                                  <p:childTnLst>
                                    <p:set>
                                      <p:cBhvr>
                                        <p:cTn id="32" dur="1" fill="hold">
                                          <p:stCondLst>
                                            <p:cond delay="0"/>
                                          </p:stCondLst>
                                        </p:cTn>
                                        <p:tgtEl>
                                          <p:spTgt spid="8">
                                            <p:txEl>
                                              <p:pRg st="3" end="3"/>
                                            </p:txEl>
                                          </p:spTgt>
                                        </p:tgtEl>
                                        <p:attrNameLst>
                                          <p:attrName>style.visibility</p:attrName>
                                        </p:attrNameLst>
                                      </p:cBhvr>
                                      <p:to>
                                        <p:strVal val="visible"/>
                                      </p:to>
                                    </p:set>
                                    <p:animEffect transition="in" filter="barn(inVertical)">
                                      <p:cBhvr>
                                        <p:cTn id="33" dur="500"/>
                                        <p:tgtEl>
                                          <p:spTgt spid="8">
                                            <p:txEl>
                                              <p:pRg st="3" end="3"/>
                                            </p:txEl>
                                          </p:spTgt>
                                        </p:tgtEl>
                                      </p:cBhvr>
                                    </p:animEffect>
                                  </p:childTnLst>
                                </p:cTn>
                              </p:par>
                            </p:childTnLst>
                          </p:cTn>
                        </p:par>
                        <p:par>
                          <p:cTn id="34" fill="hold">
                            <p:stCondLst>
                              <p:cond delay="3500"/>
                            </p:stCondLst>
                            <p:childTnLst>
                              <p:par>
                                <p:cTn id="35" presetID="16" presetClass="entr" presetSubtype="21" fill="hold" grpId="0" nodeType="afterEffect">
                                  <p:stCondLst>
                                    <p:cond delay="0"/>
                                  </p:stCondLst>
                                  <p:childTnLst>
                                    <p:set>
                                      <p:cBhvr>
                                        <p:cTn id="36" dur="1" fill="hold">
                                          <p:stCondLst>
                                            <p:cond delay="0"/>
                                          </p:stCondLst>
                                        </p:cTn>
                                        <p:tgtEl>
                                          <p:spTgt spid="8">
                                            <p:txEl>
                                              <p:pRg st="4" end="4"/>
                                            </p:txEl>
                                          </p:spTgt>
                                        </p:tgtEl>
                                        <p:attrNameLst>
                                          <p:attrName>style.visibility</p:attrName>
                                        </p:attrNameLst>
                                      </p:cBhvr>
                                      <p:to>
                                        <p:strVal val="visible"/>
                                      </p:to>
                                    </p:set>
                                    <p:animEffect transition="in" filter="barn(inVertical)">
                                      <p:cBhvr>
                                        <p:cTn id="37" dur="500"/>
                                        <p:tgtEl>
                                          <p:spTgt spid="8">
                                            <p:txEl>
                                              <p:pRg st="4" end="4"/>
                                            </p:txEl>
                                          </p:spTgt>
                                        </p:tgtEl>
                                      </p:cBhvr>
                                    </p:animEffect>
                                  </p:childTnLst>
                                </p:cTn>
                              </p:par>
                            </p:childTnLst>
                          </p:cTn>
                        </p:par>
                        <p:par>
                          <p:cTn id="38" fill="hold">
                            <p:stCondLst>
                              <p:cond delay="4000"/>
                            </p:stCondLst>
                            <p:childTnLst>
                              <p:par>
                                <p:cTn id="39" presetID="16" presetClass="entr" presetSubtype="21" fill="hold" grpId="0" nodeType="afterEffect">
                                  <p:stCondLst>
                                    <p:cond delay="0"/>
                                  </p:stCondLst>
                                  <p:childTnLst>
                                    <p:set>
                                      <p:cBhvr>
                                        <p:cTn id="40" dur="1" fill="hold">
                                          <p:stCondLst>
                                            <p:cond delay="0"/>
                                          </p:stCondLst>
                                        </p:cTn>
                                        <p:tgtEl>
                                          <p:spTgt spid="8">
                                            <p:txEl>
                                              <p:pRg st="5" end="5"/>
                                            </p:txEl>
                                          </p:spTgt>
                                        </p:tgtEl>
                                        <p:attrNameLst>
                                          <p:attrName>style.visibility</p:attrName>
                                        </p:attrNameLst>
                                      </p:cBhvr>
                                      <p:to>
                                        <p:strVal val="visible"/>
                                      </p:to>
                                    </p:set>
                                    <p:animEffect transition="in" filter="barn(inVertical)">
                                      <p:cBhvr>
                                        <p:cTn id="41"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allAtOnce"/>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p:cNvSpPr/>
          <p:nvPr/>
        </p:nvSpPr>
        <p:spPr>
          <a:xfrm>
            <a:off x="3450082" y="2967335"/>
            <a:ext cx="5291834" cy="923330"/>
          </a:xfrm>
          <a:prstGeom prst="rect">
            <a:avLst/>
          </a:prstGeom>
          <a:noFill/>
        </p:spPr>
        <p:txBody>
          <a:bodyPr wrap="none" lIns="91440" tIns="45720" rIns="91440" bIns="45720">
            <a:spAutoFit/>
          </a:bodyPr>
          <a:lstStyle/>
          <a:p>
            <a:pPr algn="ctr" defTabSz="914400"/>
            <a:r>
              <a:rPr lang="fa-IR" sz="5400" b="1" dirty="0">
                <a:solidFill>
                  <a:prstClr val="black">
                    <a:lumMod val="65000"/>
                    <a:lumOff val="35000"/>
                  </a:prstClr>
                </a:solidFill>
                <a:latin typeface="Arial" pitchFamily="34" charset="0"/>
                <a:ea typeface="Arial Unicode MS" pitchFamily="34" charset="-128"/>
                <a:cs typeface="Arial" pitchFamily="34" charset="0"/>
              </a:rPr>
              <a:t>بخش 2: بررسی منابع</a:t>
            </a:r>
            <a:endParaRPr lang="en-US" sz="5400" b="1" dirty="0">
              <a:solidFill>
                <a:prstClr val="black">
                  <a:lumMod val="65000"/>
                  <a:lumOff val="35000"/>
                </a:prstClr>
              </a:solidFill>
              <a:latin typeface="Arial" pitchFamily="34" charset="0"/>
              <a:cs typeface="Arial" pitchFamily="34" charset="0"/>
            </a:endParaRP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cs typeface="B Lotus"/>
              </a:rPr>
              <a:pPr/>
              <a:t>11</a:t>
            </a:fld>
            <a:endParaRPr lang="en-US">
              <a:cs typeface="B Lotus"/>
            </a:endParaRPr>
          </a:p>
        </p:txBody>
      </p:sp>
      <p:graphicFrame>
        <p:nvGraphicFramePr>
          <p:cNvPr id="6" name="Table 5"/>
          <p:cNvGraphicFramePr>
            <a:graphicFrameLocks noGrp="1"/>
          </p:cNvGraphicFramePr>
          <p:nvPr>
            <p:extLst>
              <p:ext uri="{D42A27DB-BD31-4B8C-83A1-F6EECF244321}">
                <p14:modId xmlns:p14="http://schemas.microsoft.com/office/powerpoint/2010/main" val="18200118"/>
              </p:ext>
            </p:extLst>
          </p:nvPr>
        </p:nvGraphicFramePr>
        <p:xfrm>
          <a:off x="173852" y="202338"/>
          <a:ext cx="7855527" cy="6838151"/>
        </p:xfrm>
        <a:graphic>
          <a:graphicData uri="http://schemas.openxmlformats.org/drawingml/2006/table">
            <a:tbl>
              <a:tblPr rtl="1" firstRow="1" bandRow="1"/>
              <a:tblGrid>
                <a:gridCol w="2618509">
                  <a:extLst>
                    <a:ext uri="{9D8B030D-6E8A-4147-A177-3AD203B41FA5}">
                      <a16:colId xmlns:a16="http://schemas.microsoft.com/office/drawing/2014/main" val="2011748954"/>
                    </a:ext>
                  </a:extLst>
                </a:gridCol>
                <a:gridCol w="2618509">
                  <a:extLst>
                    <a:ext uri="{9D8B030D-6E8A-4147-A177-3AD203B41FA5}">
                      <a16:colId xmlns:a16="http://schemas.microsoft.com/office/drawing/2014/main" val="2690993208"/>
                    </a:ext>
                  </a:extLst>
                </a:gridCol>
                <a:gridCol w="2618509">
                  <a:extLst>
                    <a:ext uri="{9D8B030D-6E8A-4147-A177-3AD203B41FA5}">
                      <a16:colId xmlns:a16="http://schemas.microsoft.com/office/drawing/2014/main" val="3253094639"/>
                    </a:ext>
                  </a:extLst>
                </a:gridCol>
              </a:tblGrid>
              <a:tr h="339799">
                <a:tc>
                  <a:txBody>
                    <a:bodyPr/>
                    <a:lstStyle>
                      <a:lvl1pPr marL="0" algn="l" rtl="0" eaLnBrk="1" latinLnBrk="0" hangingPunct="1">
                        <a:defRPr kumimoji="0" b="1" kern="1200">
                          <a:solidFill>
                            <a:schemeClr val="lt1"/>
                          </a:solidFill>
                          <a:latin typeface="Arial"/>
                        </a:defRPr>
                      </a:lvl1pPr>
                      <a:lvl2pPr marL="457200" algn="l" rtl="0" eaLnBrk="1" latinLnBrk="0" hangingPunct="1">
                        <a:defRPr kumimoji="0" b="1" kern="1200">
                          <a:solidFill>
                            <a:schemeClr val="lt1"/>
                          </a:solidFill>
                          <a:latin typeface="Arial"/>
                        </a:defRPr>
                      </a:lvl2pPr>
                      <a:lvl3pPr marL="914400" algn="l" rtl="0" eaLnBrk="1" latinLnBrk="0" hangingPunct="1">
                        <a:defRPr kumimoji="0" b="1" kern="1200">
                          <a:solidFill>
                            <a:schemeClr val="lt1"/>
                          </a:solidFill>
                          <a:latin typeface="Arial"/>
                        </a:defRPr>
                      </a:lvl3pPr>
                      <a:lvl4pPr marL="1371600" algn="l" rtl="0" eaLnBrk="1" latinLnBrk="0" hangingPunct="1">
                        <a:defRPr kumimoji="0" b="1" kern="1200">
                          <a:solidFill>
                            <a:schemeClr val="lt1"/>
                          </a:solidFill>
                          <a:latin typeface="Arial"/>
                        </a:defRPr>
                      </a:lvl4pPr>
                      <a:lvl5pPr marL="1828800" algn="l" rtl="0" eaLnBrk="1" latinLnBrk="0" hangingPunct="1">
                        <a:defRPr kumimoji="0" b="1" kern="1200">
                          <a:solidFill>
                            <a:schemeClr val="lt1"/>
                          </a:solidFill>
                          <a:latin typeface="Arial"/>
                        </a:defRPr>
                      </a:lvl5pPr>
                      <a:lvl6pPr marL="2286000" algn="l" rtl="0" eaLnBrk="1" latinLnBrk="0" hangingPunct="1">
                        <a:defRPr kumimoji="0" b="1" kern="1200">
                          <a:solidFill>
                            <a:schemeClr val="lt1"/>
                          </a:solidFill>
                          <a:latin typeface="Arial"/>
                        </a:defRPr>
                      </a:lvl6pPr>
                      <a:lvl7pPr marL="2743200" algn="l" rtl="0" eaLnBrk="1" latinLnBrk="0" hangingPunct="1">
                        <a:defRPr kumimoji="0" b="1" kern="1200">
                          <a:solidFill>
                            <a:schemeClr val="lt1"/>
                          </a:solidFill>
                          <a:latin typeface="Arial"/>
                        </a:defRPr>
                      </a:lvl7pPr>
                      <a:lvl8pPr marL="3200400" algn="l" rtl="0" eaLnBrk="1" latinLnBrk="0" hangingPunct="1">
                        <a:defRPr kumimoji="0" b="1" kern="1200">
                          <a:solidFill>
                            <a:schemeClr val="lt1"/>
                          </a:solidFill>
                          <a:latin typeface="Arial"/>
                        </a:defRPr>
                      </a:lvl8pPr>
                      <a:lvl9pPr marL="3657600" algn="l" rtl="0" eaLnBrk="1" latinLnBrk="0" hangingPunct="1">
                        <a:defRPr kumimoji="0" b="1" kern="1200">
                          <a:solidFill>
                            <a:schemeClr val="lt1"/>
                          </a:solidFill>
                          <a:latin typeface="Arial"/>
                        </a:defRPr>
                      </a:lvl9pPr>
                    </a:lstStyle>
                    <a:p>
                      <a:pPr algn="ctr" rtl="1"/>
                      <a:r>
                        <a:rPr lang="fa-IR" dirty="0">
                          <a:solidFill>
                            <a:schemeClr val="bg1"/>
                          </a:solidFill>
                          <a:cs typeface="B Lotus"/>
                        </a:rPr>
                        <a:t>پژوهشگران</a:t>
                      </a:r>
                      <a:r>
                        <a:rPr lang="fa-IR" baseline="0" dirty="0">
                          <a:solidFill>
                            <a:schemeClr val="bg1"/>
                          </a:solidFill>
                          <a:cs typeface="B Lotus"/>
                        </a:rPr>
                        <a:t> </a:t>
                      </a:r>
                      <a:endParaRPr lang="fa-IR" dirty="0">
                        <a:solidFill>
                          <a:schemeClr val="bg1"/>
                        </a:solidFill>
                        <a:cs typeface="B Lotus"/>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6EA0B0"/>
                    </a:solidFill>
                  </a:tcPr>
                </a:tc>
                <a:tc>
                  <a:txBody>
                    <a:bodyPr/>
                    <a:lstStyle>
                      <a:lvl1pPr marL="0" algn="l" rtl="0" eaLnBrk="1" latinLnBrk="0" hangingPunct="1">
                        <a:defRPr kumimoji="0" b="1" kern="1200">
                          <a:solidFill>
                            <a:schemeClr val="lt1"/>
                          </a:solidFill>
                          <a:latin typeface="Arial"/>
                        </a:defRPr>
                      </a:lvl1pPr>
                      <a:lvl2pPr marL="457200" algn="l" rtl="0" eaLnBrk="1" latinLnBrk="0" hangingPunct="1">
                        <a:defRPr kumimoji="0" b="1" kern="1200">
                          <a:solidFill>
                            <a:schemeClr val="lt1"/>
                          </a:solidFill>
                          <a:latin typeface="Arial"/>
                        </a:defRPr>
                      </a:lvl2pPr>
                      <a:lvl3pPr marL="914400" algn="l" rtl="0" eaLnBrk="1" latinLnBrk="0" hangingPunct="1">
                        <a:defRPr kumimoji="0" b="1" kern="1200">
                          <a:solidFill>
                            <a:schemeClr val="lt1"/>
                          </a:solidFill>
                          <a:latin typeface="Arial"/>
                        </a:defRPr>
                      </a:lvl3pPr>
                      <a:lvl4pPr marL="1371600" algn="l" rtl="0" eaLnBrk="1" latinLnBrk="0" hangingPunct="1">
                        <a:defRPr kumimoji="0" b="1" kern="1200">
                          <a:solidFill>
                            <a:schemeClr val="lt1"/>
                          </a:solidFill>
                          <a:latin typeface="Arial"/>
                        </a:defRPr>
                      </a:lvl4pPr>
                      <a:lvl5pPr marL="1828800" algn="l" rtl="0" eaLnBrk="1" latinLnBrk="0" hangingPunct="1">
                        <a:defRPr kumimoji="0" b="1" kern="1200">
                          <a:solidFill>
                            <a:schemeClr val="lt1"/>
                          </a:solidFill>
                          <a:latin typeface="Arial"/>
                        </a:defRPr>
                      </a:lvl5pPr>
                      <a:lvl6pPr marL="2286000" algn="l" rtl="0" eaLnBrk="1" latinLnBrk="0" hangingPunct="1">
                        <a:defRPr kumimoji="0" b="1" kern="1200">
                          <a:solidFill>
                            <a:schemeClr val="lt1"/>
                          </a:solidFill>
                          <a:latin typeface="Arial"/>
                        </a:defRPr>
                      </a:lvl6pPr>
                      <a:lvl7pPr marL="2743200" algn="l" rtl="0" eaLnBrk="1" latinLnBrk="0" hangingPunct="1">
                        <a:defRPr kumimoji="0" b="1" kern="1200">
                          <a:solidFill>
                            <a:schemeClr val="lt1"/>
                          </a:solidFill>
                          <a:latin typeface="Arial"/>
                        </a:defRPr>
                      </a:lvl7pPr>
                      <a:lvl8pPr marL="3200400" algn="l" rtl="0" eaLnBrk="1" latinLnBrk="0" hangingPunct="1">
                        <a:defRPr kumimoji="0" b="1" kern="1200">
                          <a:solidFill>
                            <a:schemeClr val="lt1"/>
                          </a:solidFill>
                          <a:latin typeface="Arial"/>
                        </a:defRPr>
                      </a:lvl8pPr>
                      <a:lvl9pPr marL="3657600" algn="l" rtl="0" eaLnBrk="1" latinLnBrk="0" hangingPunct="1">
                        <a:defRPr kumimoji="0" b="1" kern="1200">
                          <a:solidFill>
                            <a:schemeClr val="lt1"/>
                          </a:solidFill>
                          <a:latin typeface="Arial"/>
                        </a:defRPr>
                      </a:lvl9pPr>
                    </a:lstStyle>
                    <a:p>
                      <a:pPr algn="ctr" rtl="1"/>
                      <a:r>
                        <a:rPr lang="fa-IR" dirty="0">
                          <a:solidFill>
                            <a:schemeClr val="bg1"/>
                          </a:solidFill>
                          <a:cs typeface="B Lotus"/>
                        </a:rPr>
                        <a:t>موضوع تحقیق</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6EA0B0"/>
                    </a:solidFill>
                  </a:tcPr>
                </a:tc>
                <a:tc>
                  <a:txBody>
                    <a:bodyPr/>
                    <a:lstStyle>
                      <a:lvl1pPr marL="0" algn="l" rtl="0" eaLnBrk="1" latinLnBrk="0" hangingPunct="1">
                        <a:defRPr kumimoji="0" b="1" kern="1200">
                          <a:solidFill>
                            <a:schemeClr val="lt1"/>
                          </a:solidFill>
                          <a:latin typeface="Arial"/>
                        </a:defRPr>
                      </a:lvl1pPr>
                      <a:lvl2pPr marL="457200" algn="l" rtl="0" eaLnBrk="1" latinLnBrk="0" hangingPunct="1">
                        <a:defRPr kumimoji="0" b="1" kern="1200">
                          <a:solidFill>
                            <a:schemeClr val="lt1"/>
                          </a:solidFill>
                          <a:latin typeface="Arial"/>
                        </a:defRPr>
                      </a:lvl2pPr>
                      <a:lvl3pPr marL="914400" algn="l" rtl="0" eaLnBrk="1" latinLnBrk="0" hangingPunct="1">
                        <a:defRPr kumimoji="0" b="1" kern="1200">
                          <a:solidFill>
                            <a:schemeClr val="lt1"/>
                          </a:solidFill>
                          <a:latin typeface="Arial"/>
                        </a:defRPr>
                      </a:lvl3pPr>
                      <a:lvl4pPr marL="1371600" algn="l" rtl="0" eaLnBrk="1" latinLnBrk="0" hangingPunct="1">
                        <a:defRPr kumimoji="0" b="1" kern="1200">
                          <a:solidFill>
                            <a:schemeClr val="lt1"/>
                          </a:solidFill>
                          <a:latin typeface="Arial"/>
                        </a:defRPr>
                      </a:lvl4pPr>
                      <a:lvl5pPr marL="1828800" algn="l" rtl="0" eaLnBrk="1" latinLnBrk="0" hangingPunct="1">
                        <a:defRPr kumimoji="0" b="1" kern="1200">
                          <a:solidFill>
                            <a:schemeClr val="lt1"/>
                          </a:solidFill>
                          <a:latin typeface="Arial"/>
                        </a:defRPr>
                      </a:lvl5pPr>
                      <a:lvl6pPr marL="2286000" algn="l" rtl="0" eaLnBrk="1" latinLnBrk="0" hangingPunct="1">
                        <a:defRPr kumimoji="0" b="1" kern="1200">
                          <a:solidFill>
                            <a:schemeClr val="lt1"/>
                          </a:solidFill>
                          <a:latin typeface="Arial"/>
                        </a:defRPr>
                      </a:lvl6pPr>
                      <a:lvl7pPr marL="2743200" algn="l" rtl="0" eaLnBrk="1" latinLnBrk="0" hangingPunct="1">
                        <a:defRPr kumimoji="0" b="1" kern="1200">
                          <a:solidFill>
                            <a:schemeClr val="lt1"/>
                          </a:solidFill>
                          <a:latin typeface="Arial"/>
                        </a:defRPr>
                      </a:lvl7pPr>
                      <a:lvl8pPr marL="3200400" algn="l" rtl="0" eaLnBrk="1" latinLnBrk="0" hangingPunct="1">
                        <a:defRPr kumimoji="0" b="1" kern="1200">
                          <a:solidFill>
                            <a:schemeClr val="lt1"/>
                          </a:solidFill>
                          <a:latin typeface="Arial"/>
                        </a:defRPr>
                      </a:lvl8pPr>
                      <a:lvl9pPr marL="3657600" algn="l" rtl="0" eaLnBrk="1" latinLnBrk="0" hangingPunct="1">
                        <a:defRPr kumimoji="0" b="1" kern="1200">
                          <a:solidFill>
                            <a:schemeClr val="lt1"/>
                          </a:solidFill>
                          <a:latin typeface="Arial"/>
                        </a:defRPr>
                      </a:lvl9pPr>
                    </a:lstStyle>
                    <a:p>
                      <a:pPr algn="ctr" rtl="1"/>
                      <a:r>
                        <a:rPr lang="fa-IR" dirty="0">
                          <a:solidFill>
                            <a:schemeClr val="bg1"/>
                          </a:solidFill>
                          <a:cs typeface="B Lotus"/>
                        </a:rPr>
                        <a:t>نتیجه تحقیق</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6EA0B0"/>
                    </a:solidFill>
                  </a:tcPr>
                </a:tc>
                <a:extLst>
                  <a:ext uri="{0D108BD9-81ED-4DB2-BD59-A6C34878D82A}">
                    <a16:rowId xmlns:a16="http://schemas.microsoft.com/office/drawing/2014/main" val="318832985"/>
                  </a:ext>
                </a:extLst>
              </a:tr>
              <a:tr h="1868892">
                <a:tc>
                  <a:txBody>
                    <a:bodyPr/>
                    <a:lstStyle>
                      <a:lvl1pPr marL="0" algn="l" rtl="0" eaLnBrk="1" latinLnBrk="0" hangingPunct="1">
                        <a:defRPr kumimoji="0" kern="1200">
                          <a:solidFill>
                            <a:schemeClr val="dk1"/>
                          </a:solidFill>
                          <a:latin typeface="Arial"/>
                        </a:defRPr>
                      </a:lvl1pPr>
                      <a:lvl2pPr marL="457200" algn="l" rtl="0" eaLnBrk="1" latinLnBrk="0" hangingPunct="1">
                        <a:defRPr kumimoji="0" kern="1200">
                          <a:solidFill>
                            <a:schemeClr val="dk1"/>
                          </a:solidFill>
                          <a:latin typeface="Arial"/>
                        </a:defRPr>
                      </a:lvl2pPr>
                      <a:lvl3pPr marL="914400" algn="l" rtl="0" eaLnBrk="1" latinLnBrk="0" hangingPunct="1">
                        <a:defRPr kumimoji="0" kern="1200">
                          <a:solidFill>
                            <a:schemeClr val="dk1"/>
                          </a:solidFill>
                          <a:latin typeface="Arial"/>
                        </a:defRPr>
                      </a:lvl3pPr>
                      <a:lvl4pPr marL="1371600" algn="l" rtl="0" eaLnBrk="1" latinLnBrk="0" hangingPunct="1">
                        <a:defRPr kumimoji="0" kern="1200">
                          <a:solidFill>
                            <a:schemeClr val="dk1"/>
                          </a:solidFill>
                          <a:latin typeface="Arial"/>
                        </a:defRPr>
                      </a:lvl4pPr>
                      <a:lvl5pPr marL="1828800" algn="l" rtl="0" eaLnBrk="1" latinLnBrk="0" hangingPunct="1">
                        <a:defRPr kumimoji="0" kern="1200">
                          <a:solidFill>
                            <a:schemeClr val="dk1"/>
                          </a:solidFill>
                          <a:latin typeface="Arial"/>
                        </a:defRPr>
                      </a:lvl5pPr>
                      <a:lvl6pPr marL="2286000" algn="l" rtl="0" eaLnBrk="1" latinLnBrk="0" hangingPunct="1">
                        <a:defRPr kumimoji="0" kern="1200">
                          <a:solidFill>
                            <a:schemeClr val="dk1"/>
                          </a:solidFill>
                          <a:latin typeface="Arial"/>
                        </a:defRPr>
                      </a:lvl6pPr>
                      <a:lvl7pPr marL="2743200" algn="l" rtl="0" eaLnBrk="1" latinLnBrk="0" hangingPunct="1">
                        <a:defRPr kumimoji="0" kern="1200">
                          <a:solidFill>
                            <a:schemeClr val="dk1"/>
                          </a:solidFill>
                          <a:latin typeface="Arial"/>
                        </a:defRPr>
                      </a:lvl7pPr>
                      <a:lvl8pPr marL="3200400" algn="l" rtl="0" eaLnBrk="1" latinLnBrk="0" hangingPunct="1">
                        <a:defRPr kumimoji="0" kern="1200">
                          <a:solidFill>
                            <a:schemeClr val="dk1"/>
                          </a:solidFill>
                          <a:latin typeface="Arial"/>
                        </a:defRPr>
                      </a:lvl8pPr>
                      <a:lvl9pPr marL="3657600" algn="l" rtl="0" eaLnBrk="1" latinLnBrk="0" hangingPunct="1">
                        <a:defRPr kumimoji="0" kern="1200">
                          <a:solidFill>
                            <a:schemeClr val="dk1"/>
                          </a:solidFill>
                          <a:latin typeface="Arial"/>
                        </a:defRPr>
                      </a:lvl9pPr>
                    </a:lstStyle>
                    <a:p>
                      <a:pPr algn="ctr" rtl="1"/>
                      <a:r>
                        <a:rPr lang="fa-IR" dirty="0">
                          <a:solidFill>
                            <a:schemeClr val="bg1"/>
                          </a:solidFill>
                          <a:cs typeface="B Lotus"/>
                        </a:rPr>
                        <a:t>علیزاده</a:t>
                      </a:r>
                      <a:r>
                        <a:rPr lang="fa-IR" baseline="0" dirty="0">
                          <a:solidFill>
                            <a:schemeClr val="bg1"/>
                          </a:solidFill>
                          <a:cs typeface="B Lotus"/>
                        </a:rPr>
                        <a:t> و همکاران 1400</a:t>
                      </a:r>
                      <a:endParaRPr lang="fa-IR" dirty="0">
                        <a:solidFill>
                          <a:schemeClr val="bg1"/>
                        </a:solidFill>
                        <a:cs typeface="B Lotus"/>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6EA0B0">
                        <a:tint val="40000"/>
                      </a:srgbClr>
                    </a:solidFill>
                  </a:tcPr>
                </a:tc>
                <a:tc>
                  <a:txBody>
                    <a:bodyPr/>
                    <a:lstStyle>
                      <a:lvl1pPr marL="0" algn="l" rtl="0" eaLnBrk="1" latinLnBrk="0" hangingPunct="1">
                        <a:defRPr kumimoji="0" kern="1200">
                          <a:solidFill>
                            <a:schemeClr val="dk1"/>
                          </a:solidFill>
                          <a:latin typeface="Arial"/>
                        </a:defRPr>
                      </a:lvl1pPr>
                      <a:lvl2pPr marL="457200" algn="l" rtl="0" eaLnBrk="1" latinLnBrk="0" hangingPunct="1">
                        <a:defRPr kumimoji="0" kern="1200">
                          <a:solidFill>
                            <a:schemeClr val="dk1"/>
                          </a:solidFill>
                          <a:latin typeface="Arial"/>
                        </a:defRPr>
                      </a:lvl2pPr>
                      <a:lvl3pPr marL="914400" algn="l" rtl="0" eaLnBrk="1" latinLnBrk="0" hangingPunct="1">
                        <a:defRPr kumimoji="0" kern="1200">
                          <a:solidFill>
                            <a:schemeClr val="dk1"/>
                          </a:solidFill>
                          <a:latin typeface="Arial"/>
                        </a:defRPr>
                      </a:lvl3pPr>
                      <a:lvl4pPr marL="1371600" algn="l" rtl="0" eaLnBrk="1" latinLnBrk="0" hangingPunct="1">
                        <a:defRPr kumimoji="0" kern="1200">
                          <a:solidFill>
                            <a:schemeClr val="dk1"/>
                          </a:solidFill>
                          <a:latin typeface="Arial"/>
                        </a:defRPr>
                      </a:lvl4pPr>
                      <a:lvl5pPr marL="1828800" algn="l" rtl="0" eaLnBrk="1" latinLnBrk="0" hangingPunct="1">
                        <a:defRPr kumimoji="0" kern="1200">
                          <a:solidFill>
                            <a:schemeClr val="dk1"/>
                          </a:solidFill>
                          <a:latin typeface="Arial"/>
                        </a:defRPr>
                      </a:lvl5pPr>
                      <a:lvl6pPr marL="2286000" algn="l" rtl="0" eaLnBrk="1" latinLnBrk="0" hangingPunct="1">
                        <a:defRPr kumimoji="0" kern="1200">
                          <a:solidFill>
                            <a:schemeClr val="dk1"/>
                          </a:solidFill>
                          <a:latin typeface="Arial"/>
                        </a:defRPr>
                      </a:lvl6pPr>
                      <a:lvl7pPr marL="2743200" algn="l" rtl="0" eaLnBrk="1" latinLnBrk="0" hangingPunct="1">
                        <a:defRPr kumimoji="0" kern="1200">
                          <a:solidFill>
                            <a:schemeClr val="dk1"/>
                          </a:solidFill>
                          <a:latin typeface="Arial"/>
                        </a:defRPr>
                      </a:lvl7pPr>
                      <a:lvl8pPr marL="3200400" algn="l" rtl="0" eaLnBrk="1" latinLnBrk="0" hangingPunct="1">
                        <a:defRPr kumimoji="0" kern="1200">
                          <a:solidFill>
                            <a:schemeClr val="dk1"/>
                          </a:solidFill>
                          <a:latin typeface="Arial"/>
                        </a:defRPr>
                      </a:lvl8pPr>
                      <a:lvl9pPr marL="3657600" algn="l" rtl="0" eaLnBrk="1" latinLnBrk="0" hangingPunct="1">
                        <a:defRPr kumimoji="0" kern="1200">
                          <a:solidFill>
                            <a:schemeClr val="dk1"/>
                          </a:solidFill>
                          <a:latin typeface="Arial"/>
                        </a:defRPr>
                      </a:lvl9pPr>
                    </a:lstStyle>
                    <a:p>
                      <a:pPr algn="just" rtl="1"/>
                      <a:r>
                        <a:rPr lang="fa-IR" sz="1600" kern="1200" dirty="0">
                          <a:solidFill>
                            <a:srgbClr val="000000"/>
                          </a:solidFill>
                          <a:effectLst/>
                          <a:latin typeface="Calibri" panose="020F0502020204030204" pitchFamily="34" charset="0"/>
                          <a:ea typeface="Times New Roman" panose="02020603050405020304" pitchFamily="18" charset="0"/>
                          <a:cs typeface="B Lotus"/>
                        </a:rPr>
                        <a:t>بررسی ویژگی­های فیزیکی شیمیایی و آنتی­اکسیدانی نانوامولسیون حاوی اسانس­های روغنی زیره </a:t>
                      </a:r>
                      <a:endParaRPr lang="fa-IR" sz="1600" dirty="0">
                        <a:solidFill>
                          <a:schemeClr val="bg1"/>
                        </a:solidFill>
                        <a:cs typeface="B Lotus"/>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6EA0B0">
                        <a:tint val="40000"/>
                      </a:srgbClr>
                    </a:solidFill>
                  </a:tcPr>
                </a:tc>
                <a:tc>
                  <a:txBody>
                    <a:bodyPr/>
                    <a:lstStyle>
                      <a:lvl1pPr marL="0" algn="l" rtl="0" eaLnBrk="1" latinLnBrk="0" hangingPunct="1">
                        <a:defRPr kumimoji="0" kern="1200">
                          <a:solidFill>
                            <a:schemeClr val="dk1"/>
                          </a:solidFill>
                          <a:latin typeface="Arial"/>
                        </a:defRPr>
                      </a:lvl1pPr>
                      <a:lvl2pPr marL="457200" algn="l" rtl="0" eaLnBrk="1" latinLnBrk="0" hangingPunct="1">
                        <a:defRPr kumimoji="0" kern="1200">
                          <a:solidFill>
                            <a:schemeClr val="dk1"/>
                          </a:solidFill>
                          <a:latin typeface="Arial"/>
                        </a:defRPr>
                      </a:lvl2pPr>
                      <a:lvl3pPr marL="914400" algn="l" rtl="0" eaLnBrk="1" latinLnBrk="0" hangingPunct="1">
                        <a:defRPr kumimoji="0" kern="1200">
                          <a:solidFill>
                            <a:schemeClr val="dk1"/>
                          </a:solidFill>
                          <a:latin typeface="Arial"/>
                        </a:defRPr>
                      </a:lvl3pPr>
                      <a:lvl4pPr marL="1371600" algn="l" rtl="0" eaLnBrk="1" latinLnBrk="0" hangingPunct="1">
                        <a:defRPr kumimoji="0" kern="1200">
                          <a:solidFill>
                            <a:schemeClr val="dk1"/>
                          </a:solidFill>
                          <a:latin typeface="Arial"/>
                        </a:defRPr>
                      </a:lvl4pPr>
                      <a:lvl5pPr marL="1828800" algn="l" rtl="0" eaLnBrk="1" latinLnBrk="0" hangingPunct="1">
                        <a:defRPr kumimoji="0" kern="1200">
                          <a:solidFill>
                            <a:schemeClr val="dk1"/>
                          </a:solidFill>
                          <a:latin typeface="Arial"/>
                        </a:defRPr>
                      </a:lvl5pPr>
                      <a:lvl6pPr marL="2286000" algn="l" rtl="0" eaLnBrk="1" latinLnBrk="0" hangingPunct="1">
                        <a:defRPr kumimoji="0" kern="1200">
                          <a:solidFill>
                            <a:schemeClr val="dk1"/>
                          </a:solidFill>
                          <a:latin typeface="Arial"/>
                        </a:defRPr>
                      </a:lvl6pPr>
                      <a:lvl7pPr marL="2743200" algn="l" rtl="0" eaLnBrk="1" latinLnBrk="0" hangingPunct="1">
                        <a:defRPr kumimoji="0" kern="1200">
                          <a:solidFill>
                            <a:schemeClr val="dk1"/>
                          </a:solidFill>
                          <a:latin typeface="Arial"/>
                        </a:defRPr>
                      </a:lvl7pPr>
                      <a:lvl8pPr marL="3200400" algn="l" rtl="0" eaLnBrk="1" latinLnBrk="0" hangingPunct="1">
                        <a:defRPr kumimoji="0" kern="1200">
                          <a:solidFill>
                            <a:schemeClr val="dk1"/>
                          </a:solidFill>
                          <a:latin typeface="Arial"/>
                        </a:defRPr>
                      </a:lvl8pPr>
                      <a:lvl9pPr marL="3657600" algn="l" rtl="0" eaLnBrk="1" latinLnBrk="0" hangingPunct="1">
                        <a:defRPr kumimoji="0" kern="1200">
                          <a:solidFill>
                            <a:schemeClr val="dk1"/>
                          </a:solidFill>
                          <a:latin typeface="Arial"/>
                        </a:defRPr>
                      </a:lvl9pPr>
                    </a:lstStyle>
                    <a:p>
                      <a:pPr algn="ctr" rtl="1"/>
                      <a:r>
                        <a:rPr lang="fa-IR" sz="1800" kern="1200" dirty="0">
                          <a:solidFill>
                            <a:srgbClr val="000000"/>
                          </a:solidFill>
                          <a:effectLst/>
                          <a:latin typeface="Calibri" panose="020F0502020204030204" pitchFamily="34" charset="0"/>
                          <a:ea typeface="Times New Roman" panose="02020603050405020304" pitchFamily="18" charset="0"/>
                          <a:cs typeface="B Lotus"/>
                        </a:rPr>
                        <a:t>نانوامولسیون تولید شده با روغن حامل </a:t>
                      </a:r>
                      <a:r>
                        <a:rPr lang="en-US" sz="1600" kern="1200" dirty="0" err="1">
                          <a:solidFill>
                            <a:srgbClr val="000000"/>
                          </a:solidFill>
                          <a:effectLst/>
                          <a:latin typeface="Times New Roman" panose="02020603050405020304" pitchFamily="18" charset="0"/>
                          <a:ea typeface="Times New Roman" panose="02020603050405020304" pitchFamily="18" charset="0"/>
                          <a:cs typeface="B Lotus"/>
                        </a:rPr>
                        <a:t>Migliol</a:t>
                      </a:r>
                      <a:r>
                        <a:rPr lang="en-US" sz="1600" kern="1200" dirty="0">
                          <a:solidFill>
                            <a:srgbClr val="000000"/>
                          </a:solidFill>
                          <a:effectLst/>
                          <a:latin typeface="Times New Roman" panose="02020603050405020304" pitchFamily="18" charset="0"/>
                          <a:ea typeface="Times New Roman" panose="02020603050405020304" pitchFamily="18" charset="0"/>
                          <a:cs typeface="B Lotus"/>
                        </a:rPr>
                        <a:t> 812</a:t>
                      </a:r>
                      <a:r>
                        <a:rPr lang="fa-IR" sz="1600" kern="1200" dirty="0">
                          <a:solidFill>
                            <a:srgbClr val="000000"/>
                          </a:solidFill>
                          <a:effectLst/>
                          <a:latin typeface="Times New Roman" panose="02020603050405020304" pitchFamily="18" charset="0"/>
                          <a:ea typeface="Times New Roman" panose="02020603050405020304" pitchFamily="18" charset="0"/>
                          <a:cs typeface="B Lotus"/>
                        </a:rPr>
                        <a:t> </a:t>
                      </a:r>
                      <a:r>
                        <a:rPr lang="fa-IR" sz="1800" kern="1200" dirty="0">
                          <a:solidFill>
                            <a:srgbClr val="000000"/>
                          </a:solidFill>
                          <a:effectLst/>
                          <a:latin typeface="Calibri" panose="020F0502020204030204" pitchFamily="34" charset="0"/>
                          <a:ea typeface="Times New Roman" panose="02020603050405020304" pitchFamily="18" charset="0"/>
                          <a:cs typeface="B Lotus"/>
                        </a:rPr>
                        <a:t>و نسبت 1:1 اسانس زیره‌ لیمو و </a:t>
                      </a:r>
                      <a:r>
                        <a:rPr lang="en-US" sz="1600" kern="1200" dirty="0">
                          <a:solidFill>
                            <a:srgbClr val="000000"/>
                          </a:solidFill>
                          <a:effectLst/>
                          <a:latin typeface="Times New Roman" panose="02020603050405020304" pitchFamily="18" charset="0"/>
                          <a:ea typeface="Times New Roman" panose="02020603050405020304" pitchFamily="18" charset="0"/>
                          <a:cs typeface="B Lotus"/>
                        </a:rPr>
                        <a:t>SER=15%</a:t>
                      </a:r>
                      <a:r>
                        <a:rPr lang="en-US" sz="1800" kern="1200" dirty="0">
                          <a:solidFill>
                            <a:srgbClr val="000000"/>
                          </a:solidFill>
                          <a:effectLst/>
                          <a:latin typeface="B Zar" panose="00000400000000000000" pitchFamily="2" charset="-78"/>
                          <a:ea typeface="Times New Roman" panose="02020603050405020304" pitchFamily="18" charset="0"/>
                          <a:cs typeface="B Lotus"/>
                        </a:rPr>
                        <a:t> </a:t>
                      </a:r>
                      <a:r>
                        <a:rPr lang="fa-IR" sz="1800" kern="1200" dirty="0">
                          <a:solidFill>
                            <a:srgbClr val="000000"/>
                          </a:solidFill>
                          <a:effectLst/>
                          <a:latin typeface="Calibri" panose="020F0502020204030204" pitchFamily="34" charset="0"/>
                          <a:ea typeface="Times New Roman" panose="02020603050405020304" pitchFamily="18" charset="0"/>
                          <a:cs typeface="B Lotus"/>
                        </a:rPr>
                        <a:t>دارای شفافیت و پایداری فیزیکی بالا بوده و می­توان از آن به عنوان منبع آنتی­اکسیدان استفاده کرد. </a:t>
                      </a:r>
                      <a:endParaRPr lang="fa-IR" dirty="0">
                        <a:solidFill>
                          <a:schemeClr val="bg1"/>
                        </a:solidFill>
                        <a:cs typeface="B Lotus"/>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6EA0B0">
                        <a:tint val="40000"/>
                      </a:srgbClr>
                    </a:solidFill>
                  </a:tcPr>
                </a:tc>
                <a:extLst>
                  <a:ext uri="{0D108BD9-81ED-4DB2-BD59-A6C34878D82A}">
                    <a16:rowId xmlns:a16="http://schemas.microsoft.com/office/drawing/2014/main" val="3617731853"/>
                  </a:ext>
                </a:extLst>
              </a:tr>
              <a:tr h="1804975">
                <a:tc>
                  <a:txBody>
                    <a:bodyPr/>
                    <a:lstStyle>
                      <a:lvl1pPr marL="0" algn="l" rtl="0" eaLnBrk="1" latinLnBrk="0" hangingPunct="1">
                        <a:defRPr kumimoji="0" kern="1200">
                          <a:solidFill>
                            <a:schemeClr val="dk1"/>
                          </a:solidFill>
                          <a:latin typeface="Arial"/>
                        </a:defRPr>
                      </a:lvl1pPr>
                      <a:lvl2pPr marL="457200" algn="l" rtl="0" eaLnBrk="1" latinLnBrk="0" hangingPunct="1">
                        <a:defRPr kumimoji="0" kern="1200">
                          <a:solidFill>
                            <a:schemeClr val="dk1"/>
                          </a:solidFill>
                          <a:latin typeface="Arial"/>
                        </a:defRPr>
                      </a:lvl2pPr>
                      <a:lvl3pPr marL="914400" algn="l" rtl="0" eaLnBrk="1" latinLnBrk="0" hangingPunct="1">
                        <a:defRPr kumimoji="0" kern="1200">
                          <a:solidFill>
                            <a:schemeClr val="dk1"/>
                          </a:solidFill>
                          <a:latin typeface="Arial"/>
                        </a:defRPr>
                      </a:lvl3pPr>
                      <a:lvl4pPr marL="1371600" algn="l" rtl="0" eaLnBrk="1" latinLnBrk="0" hangingPunct="1">
                        <a:defRPr kumimoji="0" kern="1200">
                          <a:solidFill>
                            <a:schemeClr val="dk1"/>
                          </a:solidFill>
                          <a:latin typeface="Arial"/>
                        </a:defRPr>
                      </a:lvl4pPr>
                      <a:lvl5pPr marL="1828800" algn="l" rtl="0" eaLnBrk="1" latinLnBrk="0" hangingPunct="1">
                        <a:defRPr kumimoji="0" kern="1200">
                          <a:solidFill>
                            <a:schemeClr val="dk1"/>
                          </a:solidFill>
                          <a:latin typeface="Arial"/>
                        </a:defRPr>
                      </a:lvl5pPr>
                      <a:lvl6pPr marL="2286000" algn="l" rtl="0" eaLnBrk="1" latinLnBrk="0" hangingPunct="1">
                        <a:defRPr kumimoji="0" kern="1200">
                          <a:solidFill>
                            <a:schemeClr val="dk1"/>
                          </a:solidFill>
                          <a:latin typeface="Arial"/>
                        </a:defRPr>
                      </a:lvl6pPr>
                      <a:lvl7pPr marL="2743200" algn="l" rtl="0" eaLnBrk="1" latinLnBrk="0" hangingPunct="1">
                        <a:defRPr kumimoji="0" kern="1200">
                          <a:solidFill>
                            <a:schemeClr val="dk1"/>
                          </a:solidFill>
                          <a:latin typeface="Arial"/>
                        </a:defRPr>
                      </a:lvl7pPr>
                      <a:lvl8pPr marL="3200400" algn="l" rtl="0" eaLnBrk="1" latinLnBrk="0" hangingPunct="1">
                        <a:defRPr kumimoji="0" kern="1200">
                          <a:solidFill>
                            <a:schemeClr val="dk1"/>
                          </a:solidFill>
                          <a:latin typeface="Arial"/>
                        </a:defRPr>
                      </a:lvl8pPr>
                      <a:lvl9pPr marL="3657600" algn="l" rtl="0" eaLnBrk="1" latinLnBrk="0" hangingPunct="1">
                        <a:defRPr kumimoji="0" kern="1200">
                          <a:solidFill>
                            <a:schemeClr val="dk1"/>
                          </a:solidFill>
                          <a:latin typeface="Arial"/>
                        </a:defRPr>
                      </a:lvl9pPr>
                    </a:lstStyle>
                    <a:p>
                      <a:pPr algn="ctr" rtl="1"/>
                      <a:r>
                        <a:rPr lang="fa-IR" sz="1600" kern="1200" dirty="0">
                          <a:solidFill>
                            <a:srgbClr val="000000"/>
                          </a:solidFill>
                          <a:effectLst/>
                          <a:latin typeface="Calibri" panose="020F0502020204030204" pitchFamily="34" charset="0"/>
                          <a:ea typeface="Times New Roman" panose="02020603050405020304" pitchFamily="18" charset="0"/>
                          <a:cs typeface="B Lotus"/>
                        </a:rPr>
                        <a:t>پیرمحمدی و همکاران (1398)</a:t>
                      </a:r>
                      <a:endParaRPr lang="fa-IR" sz="1600" dirty="0">
                        <a:solidFill>
                          <a:schemeClr val="bg1"/>
                        </a:solidFill>
                        <a:cs typeface="B Lotus"/>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6EA0B0">
                        <a:tint val="20000"/>
                      </a:srgbClr>
                    </a:solidFill>
                  </a:tcPr>
                </a:tc>
                <a:tc>
                  <a:txBody>
                    <a:bodyPr/>
                    <a:lstStyle>
                      <a:lvl1pPr marL="0" algn="l" rtl="0" eaLnBrk="1" latinLnBrk="0" hangingPunct="1">
                        <a:defRPr kumimoji="0" kern="1200">
                          <a:solidFill>
                            <a:schemeClr val="dk1"/>
                          </a:solidFill>
                          <a:latin typeface="Arial"/>
                        </a:defRPr>
                      </a:lvl1pPr>
                      <a:lvl2pPr marL="457200" algn="l" rtl="0" eaLnBrk="1" latinLnBrk="0" hangingPunct="1">
                        <a:defRPr kumimoji="0" kern="1200">
                          <a:solidFill>
                            <a:schemeClr val="dk1"/>
                          </a:solidFill>
                          <a:latin typeface="Arial"/>
                        </a:defRPr>
                      </a:lvl2pPr>
                      <a:lvl3pPr marL="914400" algn="l" rtl="0" eaLnBrk="1" latinLnBrk="0" hangingPunct="1">
                        <a:defRPr kumimoji="0" kern="1200">
                          <a:solidFill>
                            <a:schemeClr val="dk1"/>
                          </a:solidFill>
                          <a:latin typeface="Arial"/>
                        </a:defRPr>
                      </a:lvl3pPr>
                      <a:lvl4pPr marL="1371600" algn="l" rtl="0" eaLnBrk="1" latinLnBrk="0" hangingPunct="1">
                        <a:defRPr kumimoji="0" kern="1200">
                          <a:solidFill>
                            <a:schemeClr val="dk1"/>
                          </a:solidFill>
                          <a:latin typeface="Arial"/>
                        </a:defRPr>
                      </a:lvl4pPr>
                      <a:lvl5pPr marL="1828800" algn="l" rtl="0" eaLnBrk="1" latinLnBrk="0" hangingPunct="1">
                        <a:defRPr kumimoji="0" kern="1200">
                          <a:solidFill>
                            <a:schemeClr val="dk1"/>
                          </a:solidFill>
                          <a:latin typeface="Arial"/>
                        </a:defRPr>
                      </a:lvl5pPr>
                      <a:lvl6pPr marL="2286000" algn="l" rtl="0" eaLnBrk="1" latinLnBrk="0" hangingPunct="1">
                        <a:defRPr kumimoji="0" kern="1200">
                          <a:solidFill>
                            <a:schemeClr val="dk1"/>
                          </a:solidFill>
                          <a:latin typeface="Arial"/>
                        </a:defRPr>
                      </a:lvl6pPr>
                      <a:lvl7pPr marL="2743200" algn="l" rtl="0" eaLnBrk="1" latinLnBrk="0" hangingPunct="1">
                        <a:defRPr kumimoji="0" kern="1200">
                          <a:solidFill>
                            <a:schemeClr val="dk1"/>
                          </a:solidFill>
                          <a:latin typeface="Arial"/>
                        </a:defRPr>
                      </a:lvl7pPr>
                      <a:lvl8pPr marL="3200400" algn="l" rtl="0" eaLnBrk="1" latinLnBrk="0" hangingPunct="1">
                        <a:defRPr kumimoji="0" kern="1200">
                          <a:solidFill>
                            <a:schemeClr val="dk1"/>
                          </a:solidFill>
                          <a:latin typeface="Arial"/>
                        </a:defRPr>
                      </a:lvl8pPr>
                      <a:lvl9pPr marL="3657600" algn="l" rtl="0" eaLnBrk="1" latinLnBrk="0" hangingPunct="1">
                        <a:defRPr kumimoji="0" kern="1200">
                          <a:solidFill>
                            <a:schemeClr val="dk1"/>
                          </a:solidFill>
                          <a:latin typeface="Arial"/>
                        </a:defRPr>
                      </a:lvl9pPr>
                    </a:lstStyle>
                    <a:p>
                      <a:pPr algn="ctr" rtl="1"/>
                      <a:r>
                        <a:rPr lang="fa-IR" sz="1600" kern="1200" dirty="0">
                          <a:solidFill>
                            <a:srgbClr val="000000"/>
                          </a:solidFill>
                          <a:effectLst/>
                          <a:latin typeface="Calibri" panose="020F0502020204030204" pitchFamily="34" charset="0"/>
                          <a:ea typeface="Times New Roman" panose="02020603050405020304" pitchFamily="18" charset="0"/>
                          <a:cs typeface="B Lotus"/>
                        </a:rPr>
                        <a:t>تأثیر پوشش خوراکی نانوامولسیون کیتوسان و اسیدسالیسیلیک بر ماندگاری و برخی خواص کیفی میوه </a:t>
                      </a:r>
                      <a:endParaRPr lang="fa-IR" sz="1600" dirty="0">
                        <a:solidFill>
                          <a:schemeClr val="bg1"/>
                        </a:solidFill>
                        <a:cs typeface="B Lotus"/>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6EA0B0">
                        <a:tint val="20000"/>
                      </a:srgbClr>
                    </a:solidFill>
                  </a:tcPr>
                </a:tc>
                <a:tc>
                  <a:txBody>
                    <a:bodyPr/>
                    <a:lstStyle>
                      <a:lvl1pPr marL="0" algn="l" rtl="0" eaLnBrk="1" latinLnBrk="0" hangingPunct="1">
                        <a:defRPr kumimoji="0" kern="1200">
                          <a:solidFill>
                            <a:schemeClr val="dk1"/>
                          </a:solidFill>
                          <a:latin typeface="Arial"/>
                        </a:defRPr>
                      </a:lvl1pPr>
                      <a:lvl2pPr marL="457200" algn="l" rtl="0" eaLnBrk="1" latinLnBrk="0" hangingPunct="1">
                        <a:defRPr kumimoji="0" kern="1200">
                          <a:solidFill>
                            <a:schemeClr val="dk1"/>
                          </a:solidFill>
                          <a:latin typeface="Arial"/>
                        </a:defRPr>
                      </a:lvl2pPr>
                      <a:lvl3pPr marL="914400" algn="l" rtl="0" eaLnBrk="1" latinLnBrk="0" hangingPunct="1">
                        <a:defRPr kumimoji="0" kern="1200">
                          <a:solidFill>
                            <a:schemeClr val="dk1"/>
                          </a:solidFill>
                          <a:latin typeface="Arial"/>
                        </a:defRPr>
                      </a:lvl3pPr>
                      <a:lvl4pPr marL="1371600" algn="l" rtl="0" eaLnBrk="1" latinLnBrk="0" hangingPunct="1">
                        <a:defRPr kumimoji="0" kern="1200">
                          <a:solidFill>
                            <a:schemeClr val="dk1"/>
                          </a:solidFill>
                          <a:latin typeface="Arial"/>
                        </a:defRPr>
                      </a:lvl4pPr>
                      <a:lvl5pPr marL="1828800" algn="l" rtl="0" eaLnBrk="1" latinLnBrk="0" hangingPunct="1">
                        <a:defRPr kumimoji="0" kern="1200">
                          <a:solidFill>
                            <a:schemeClr val="dk1"/>
                          </a:solidFill>
                          <a:latin typeface="Arial"/>
                        </a:defRPr>
                      </a:lvl5pPr>
                      <a:lvl6pPr marL="2286000" algn="l" rtl="0" eaLnBrk="1" latinLnBrk="0" hangingPunct="1">
                        <a:defRPr kumimoji="0" kern="1200">
                          <a:solidFill>
                            <a:schemeClr val="dk1"/>
                          </a:solidFill>
                          <a:latin typeface="Arial"/>
                        </a:defRPr>
                      </a:lvl6pPr>
                      <a:lvl7pPr marL="2743200" algn="l" rtl="0" eaLnBrk="1" latinLnBrk="0" hangingPunct="1">
                        <a:defRPr kumimoji="0" kern="1200">
                          <a:solidFill>
                            <a:schemeClr val="dk1"/>
                          </a:solidFill>
                          <a:latin typeface="Arial"/>
                        </a:defRPr>
                      </a:lvl7pPr>
                      <a:lvl8pPr marL="3200400" algn="l" rtl="0" eaLnBrk="1" latinLnBrk="0" hangingPunct="1">
                        <a:defRPr kumimoji="0" kern="1200">
                          <a:solidFill>
                            <a:schemeClr val="dk1"/>
                          </a:solidFill>
                          <a:latin typeface="Arial"/>
                        </a:defRPr>
                      </a:lvl8pPr>
                      <a:lvl9pPr marL="3657600" algn="l" rtl="0" eaLnBrk="1" latinLnBrk="0" hangingPunct="1">
                        <a:defRPr kumimoji="0" kern="1200">
                          <a:solidFill>
                            <a:schemeClr val="dk1"/>
                          </a:solidFill>
                          <a:latin typeface="Arial"/>
                        </a:defRPr>
                      </a:lvl9pPr>
                    </a:lstStyle>
                    <a:p>
                      <a:pPr marL="0" marR="0" lvl="0" indent="0" algn="ctr" defTabSz="914400" rtl="1" eaLnBrk="1" fontAlgn="auto" latinLnBrk="0" hangingPunct="1">
                        <a:lnSpc>
                          <a:spcPct val="100000"/>
                        </a:lnSpc>
                        <a:spcBef>
                          <a:spcPct val="20000"/>
                        </a:spcBef>
                        <a:spcAft>
                          <a:spcPts val="0"/>
                        </a:spcAft>
                        <a:buClrTx/>
                        <a:buSzPct val="80000"/>
                        <a:buFont typeface="Wingdings 2"/>
                        <a:buNone/>
                        <a:tabLst/>
                        <a:defRPr/>
                      </a:pPr>
                      <a:r>
                        <a:rPr lang="fa-IR" sz="1800" kern="1200" dirty="0">
                          <a:solidFill>
                            <a:srgbClr val="000000"/>
                          </a:solidFill>
                          <a:effectLst/>
                          <a:latin typeface="Calibri" panose="020F0502020204030204" pitchFamily="34" charset="0"/>
                          <a:ea typeface="Times New Roman" panose="02020603050405020304" pitchFamily="18" charset="0"/>
                          <a:cs typeface="B Lotus"/>
                        </a:rPr>
                        <a:t>تأثیر هم­افزایی اسیدسالیسیلیک و نانوامولسیون کیتوسان با یکدیگر به عنوان روشی سالم و بدون مضرات جانبی مواد نگه­دارنده‌ شیمیایی در افزایش مدت زمان ماندگاری و حفظ خواص کیفی میوه تازه بریده‌ شلیل رقم ردگلد بود.</a:t>
                      </a:r>
                      <a:endParaRPr lang="fa-IR" dirty="0">
                        <a:cs typeface="B Lotus"/>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6EA0B0">
                        <a:tint val="20000"/>
                      </a:srgbClr>
                    </a:solidFill>
                  </a:tcPr>
                </a:tc>
                <a:extLst>
                  <a:ext uri="{0D108BD9-81ED-4DB2-BD59-A6C34878D82A}">
                    <a16:rowId xmlns:a16="http://schemas.microsoft.com/office/drawing/2014/main" val="344038656"/>
                  </a:ext>
                </a:extLst>
              </a:tr>
              <a:tr h="2174711">
                <a:tc>
                  <a:txBody>
                    <a:bodyPr/>
                    <a:lstStyle>
                      <a:lvl1pPr marL="0" algn="l" rtl="0" eaLnBrk="1" latinLnBrk="0" hangingPunct="1">
                        <a:defRPr kumimoji="0" kern="1200">
                          <a:solidFill>
                            <a:schemeClr val="dk1"/>
                          </a:solidFill>
                          <a:latin typeface="Arial"/>
                        </a:defRPr>
                      </a:lvl1pPr>
                      <a:lvl2pPr marL="457200" algn="l" rtl="0" eaLnBrk="1" latinLnBrk="0" hangingPunct="1">
                        <a:defRPr kumimoji="0" kern="1200">
                          <a:solidFill>
                            <a:schemeClr val="dk1"/>
                          </a:solidFill>
                          <a:latin typeface="Arial"/>
                        </a:defRPr>
                      </a:lvl2pPr>
                      <a:lvl3pPr marL="914400" algn="l" rtl="0" eaLnBrk="1" latinLnBrk="0" hangingPunct="1">
                        <a:defRPr kumimoji="0" kern="1200">
                          <a:solidFill>
                            <a:schemeClr val="dk1"/>
                          </a:solidFill>
                          <a:latin typeface="Arial"/>
                        </a:defRPr>
                      </a:lvl3pPr>
                      <a:lvl4pPr marL="1371600" algn="l" rtl="0" eaLnBrk="1" latinLnBrk="0" hangingPunct="1">
                        <a:defRPr kumimoji="0" kern="1200">
                          <a:solidFill>
                            <a:schemeClr val="dk1"/>
                          </a:solidFill>
                          <a:latin typeface="Arial"/>
                        </a:defRPr>
                      </a:lvl4pPr>
                      <a:lvl5pPr marL="1828800" algn="l" rtl="0" eaLnBrk="1" latinLnBrk="0" hangingPunct="1">
                        <a:defRPr kumimoji="0" kern="1200">
                          <a:solidFill>
                            <a:schemeClr val="dk1"/>
                          </a:solidFill>
                          <a:latin typeface="Arial"/>
                        </a:defRPr>
                      </a:lvl5pPr>
                      <a:lvl6pPr marL="2286000" algn="l" rtl="0" eaLnBrk="1" latinLnBrk="0" hangingPunct="1">
                        <a:defRPr kumimoji="0" kern="1200">
                          <a:solidFill>
                            <a:schemeClr val="dk1"/>
                          </a:solidFill>
                          <a:latin typeface="Arial"/>
                        </a:defRPr>
                      </a:lvl6pPr>
                      <a:lvl7pPr marL="2743200" algn="l" rtl="0" eaLnBrk="1" latinLnBrk="0" hangingPunct="1">
                        <a:defRPr kumimoji="0" kern="1200">
                          <a:solidFill>
                            <a:schemeClr val="dk1"/>
                          </a:solidFill>
                          <a:latin typeface="Arial"/>
                        </a:defRPr>
                      </a:lvl7pPr>
                      <a:lvl8pPr marL="3200400" algn="l" rtl="0" eaLnBrk="1" latinLnBrk="0" hangingPunct="1">
                        <a:defRPr kumimoji="0" kern="1200">
                          <a:solidFill>
                            <a:schemeClr val="dk1"/>
                          </a:solidFill>
                          <a:latin typeface="Arial"/>
                        </a:defRPr>
                      </a:lvl8pPr>
                      <a:lvl9pPr marL="3657600" algn="l" rtl="0" eaLnBrk="1" latinLnBrk="0" hangingPunct="1">
                        <a:defRPr kumimoji="0" kern="1200">
                          <a:solidFill>
                            <a:schemeClr val="dk1"/>
                          </a:solidFill>
                          <a:latin typeface="Arial"/>
                        </a:defRPr>
                      </a:lvl9pPr>
                    </a:lstStyle>
                    <a:p>
                      <a:pPr algn="ctr" rtl="1"/>
                      <a:r>
                        <a:rPr lang="fa-IR" sz="2000" dirty="0">
                          <a:solidFill>
                            <a:schemeClr val="bg1"/>
                          </a:solidFill>
                          <a:cs typeface="B Lotus"/>
                        </a:rPr>
                        <a:t>عباسی و همکاران 2021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6EA0B0">
                        <a:tint val="40000"/>
                      </a:srgbClr>
                    </a:solidFill>
                  </a:tcPr>
                </a:tc>
                <a:tc>
                  <a:txBody>
                    <a:bodyPr/>
                    <a:lstStyle>
                      <a:lvl1pPr marL="0" algn="l" rtl="0" eaLnBrk="1" latinLnBrk="0" hangingPunct="1">
                        <a:defRPr kumimoji="0" kern="1200">
                          <a:solidFill>
                            <a:schemeClr val="dk1"/>
                          </a:solidFill>
                          <a:latin typeface="Arial"/>
                        </a:defRPr>
                      </a:lvl1pPr>
                      <a:lvl2pPr marL="457200" algn="l" rtl="0" eaLnBrk="1" latinLnBrk="0" hangingPunct="1">
                        <a:defRPr kumimoji="0" kern="1200">
                          <a:solidFill>
                            <a:schemeClr val="dk1"/>
                          </a:solidFill>
                          <a:latin typeface="Arial"/>
                        </a:defRPr>
                      </a:lvl2pPr>
                      <a:lvl3pPr marL="914400" algn="l" rtl="0" eaLnBrk="1" latinLnBrk="0" hangingPunct="1">
                        <a:defRPr kumimoji="0" kern="1200">
                          <a:solidFill>
                            <a:schemeClr val="dk1"/>
                          </a:solidFill>
                          <a:latin typeface="Arial"/>
                        </a:defRPr>
                      </a:lvl3pPr>
                      <a:lvl4pPr marL="1371600" algn="l" rtl="0" eaLnBrk="1" latinLnBrk="0" hangingPunct="1">
                        <a:defRPr kumimoji="0" kern="1200">
                          <a:solidFill>
                            <a:schemeClr val="dk1"/>
                          </a:solidFill>
                          <a:latin typeface="Arial"/>
                        </a:defRPr>
                      </a:lvl4pPr>
                      <a:lvl5pPr marL="1828800" algn="l" rtl="0" eaLnBrk="1" latinLnBrk="0" hangingPunct="1">
                        <a:defRPr kumimoji="0" kern="1200">
                          <a:solidFill>
                            <a:schemeClr val="dk1"/>
                          </a:solidFill>
                          <a:latin typeface="Arial"/>
                        </a:defRPr>
                      </a:lvl5pPr>
                      <a:lvl6pPr marL="2286000" algn="l" rtl="0" eaLnBrk="1" latinLnBrk="0" hangingPunct="1">
                        <a:defRPr kumimoji="0" kern="1200">
                          <a:solidFill>
                            <a:schemeClr val="dk1"/>
                          </a:solidFill>
                          <a:latin typeface="Arial"/>
                        </a:defRPr>
                      </a:lvl6pPr>
                      <a:lvl7pPr marL="2743200" algn="l" rtl="0" eaLnBrk="1" latinLnBrk="0" hangingPunct="1">
                        <a:defRPr kumimoji="0" kern="1200">
                          <a:solidFill>
                            <a:schemeClr val="dk1"/>
                          </a:solidFill>
                          <a:latin typeface="Arial"/>
                        </a:defRPr>
                      </a:lvl7pPr>
                      <a:lvl8pPr marL="3200400" algn="l" rtl="0" eaLnBrk="1" latinLnBrk="0" hangingPunct="1">
                        <a:defRPr kumimoji="0" kern="1200">
                          <a:solidFill>
                            <a:schemeClr val="dk1"/>
                          </a:solidFill>
                          <a:latin typeface="Arial"/>
                        </a:defRPr>
                      </a:lvl8pPr>
                      <a:lvl9pPr marL="3657600" algn="l" rtl="0" eaLnBrk="1" latinLnBrk="0" hangingPunct="1">
                        <a:defRPr kumimoji="0" kern="1200">
                          <a:solidFill>
                            <a:schemeClr val="dk1"/>
                          </a:solidFill>
                          <a:latin typeface="Arial"/>
                        </a:defRPr>
                      </a:lvl9pPr>
                    </a:lstStyle>
                    <a:p>
                      <a:pPr algn="just" rtl="1"/>
                      <a:r>
                        <a:rPr lang="fa-IR" sz="1600" dirty="0">
                          <a:effectLst/>
                          <a:ea typeface="Times New Roman" panose="02020603050405020304" pitchFamily="18" charset="0"/>
                          <a:cs typeface="B Lotus"/>
                        </a:rPr>
                        <a:t>اثر پوشش نشاسته ذرت ترکیب شده با نانو امولسیون اسانس آویشن شیرازی غنی شده با سینامالدئید بر کیفیت میکروبی گوشت مرغ تازه و سرنوشت لیستریا مونوسیتوژنز تلقیح شده </a:t>
                      </a:r>
                      <a:endParaRPr lang="fa-IR" sz="1600" u="none" dirty="0">
                        <a:solidFill>
                          <a:schemeClr val="bg1"/>
                        </a:solidFill>
                        <a:cs typeface="B Lotus"/>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6EA0B0">
                        <a:tint val="40000"/>
                      </a:srgbClr>
                    </a:solidFill>
                  </a:tcPr>
                </a:tc>
                <a:tc>
                  <a:txBody>
                    <a:bodyPr/>
                    <a:lstStyle>
                      <a:lvl1pPr marL="0" algn="l" rtl="0" eaLnBrk="1" latinLnBrk="0" hangingPunct="1">
                        <a:defRPr kumimoji="0" kern="1200">
                          <a:solidFill>
                            <a:schemeClr val="dk1"/>
                          </a:solidFill>
                          <a:latin typeface="Arial"/>
                        </a:defRPr>
                      </a:lvl1pPr>
                      <a:lvl2pPr marL="457200" algn="l" rtl="0" eaLnBrk="1" latinLnBrk="0" hangingPunct="1">
                        <a:defRPr kumimoji="0" kern="1200">
                          <a:solidFill>
                            <a:schemeClr val="dk1"/>
                          </a:solidFill>
                          <a:latin typeface="Arial"/>
                        </a:defRPr>
                      </a:lvl2pPr>
                      <a:lvl3pPr marL="914400" algn="l" rtl="0" eaLnBrk="1" latinLnBrk="0" hangingPunct="1">
                        <a:defRPr kumimoji="0" kern="1200">
                          <a:solidFill>
                            <a:schemeClr val="dk1"/>
                          </a:solidFill>
                          <a:latin typeface="Arial"/>
                        </a:defRPr>
                      </a:lvl3pPr>
                      <a:lvl4pPr marL="1371600" algn="l" rtl="0" eaLnBrk="1" latinLnBrk="0" hangingPunct="1">
                        <a:defRPr kumimoji="0" kern="1200">
                          <a:solidFill>
                            <a:schemeClr val="dk1"/>
                          </a:solidFill>
                          <a:latin typeface="Arial"/>
                        </a:defRPr>
                      </a:lvl4pPr>
                      <a:lvl5pPr marL="1828800" algn="l" rtl="0" eaLnBrk="1" latinLnBrk="0" hangingPunct="1">
                        <a:defRPr kumimoji="0" kern="1200">
                          <a:solidFill>
                            <a:schemeClr val="dk1"/>
                          </a:solidFill>
                          <a:latin typeface="Arial"/>
                        </a:defRPr>
                      </a:lvl5pPr>
                      <a:lvl6pPr marL="2286000" algn="l" rtl="0" eaLnBrk="1" latinLnBrk="0" hangingPunct="1">
                        <a:defRPr kumimoji="0" kern="1200">
                          <a:solidFill>
                            <a:schemeClr val="dk1"/>
                          </a:solidFill>
                          <a:latin typeface="Arial"/>
                        </a:defRPr>
                      </a:lvl6pPr>
                      <a:lvl7pPr marL="2743200" algn="l" rtl="0" eaLnBrk="1" latinLnBrk="0" hangingPunct="1">
                        <a:defRPr kumimoji="0" kern="1200">
                          <a:solidFill>
                            <a:schemeClr val="dk1"/>
                          </a:solidFill>
                          <a:latin typeface="Arial"/>
                        </a:defRPr>
                      </a:lvl7pPr>
                      <a:lvl8pPr marL="3200400" algn="l" rtl="0" eaLnBrk="1" latinLnBrk="0" hangingPunct="1">
                        <a:defRPr kumimoji="0" kern="1200">
                          <a:solidFill>
                            <a:schemeClr val="dk1"/>
                          </a:solidFill>
                          <a:latin typeface="Arial"/>
                        </a:defRPr>
                      </a:lvl8pPr>
                      <a:lvl9pPr marL="3657600" algn="l" rtl="0" eaLnBrk="1" latinLnBrk="0" hangingPunct="1">
                        <a:defRPr kumimoji="0" kern="1200">
                          <a:solidFill>
                            <a:schemeClr val="dk1"/>
                          </a:solidFill>
                          <a:latin typeface="Arial"/>
                        </a:defRPr>
                      </a:lvl9pPr>
                    </a:lstStyle>
                    <a:p>
                      <a:pPr algn="ctr" rtl="1"/>
                      <a:r>
                        <a:rPr lang="fa-IR" sz="1800" dirty="0">
                          <a:effectLst/>
                          <a:ea typeface="Times New Roman" panose="02020603050405020304" pitchFamily="18" charset="0"/>
                          <a:cs typeface="B Lotus"/>
                        </a:rPr>
                        <a:t>پوشش نشاسته ذرت حاوی </a:t>
                      </a:r>
                      <a:r>
                        <a:rPr lang="en-US" sz="1800" dirty="0">
                          <a:effectLst/>
                          <a:latin typeface="Times New Roman" panose="02020603050405020304" pitchFamily="18" charset="0"/>
                          <a:ea typeface="Times New Roman" panose="02020603050405020304" pitchFamily="18" charset="0"/>
                          <a:cs typeface="B Lotus"/>
                        </a:rPr>
                        <a:t>NZEOC</a:t>
                      </a:r>
                      <a:r>
                        <a:rPr lang="fa-IR" sz="1800" dirty="0">
                          <a:effectLst/>
                          <a:ea typeface="Times New Roman" panose="02020603050405020304" pitchFamily="18" charset="0"/>
                          <a:cs typeface="B Lotus"/>
                        </a:rPr>
                        <a:t> به عنوان یک نگهدارنده طبیعی برای افزایش پایداری میکروبی گوشت طیور توصیه می شود.</a:t>
                      </a:r>
                      <a:endParaRPr lang="fa-IR" dirty="0">
                        <a:cs typeface="B Lotus"/>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6EA0B0">
                        <a:tint val="40000"/>
                      </a:srgbClr>
                    </a:solidFill>
                  </a:tcPr>
                </a:tc>
                <a:extLst>
                  <a:ext uri="{0D108BD9-81ED-4DB2-BD59-A6C34878D82A}">
                    <a16:rowId xmlns:a16="http://schemas.microsoft.com/office/drawing/2014/main" val="3847235774"/>
                  </a:ext>
                </a:extLst>
              </a:tr>
            </a:tbl>
          </a:graphicData>
        </a:graphic>
      </p:graphicFrame>
      <p:pic>
        <p:nvPicPr>
          <p:cNvPr id="7" name="Picture 2" descr="C:\Users\User\Desktop\Azad_University_logo-th3.png"/>
          <p:cNvPicPr>
            <a:picLocks noChangeAspect="1" noChangeArrowheads="1"/>
          </p:cNvPicPr>
          <p:nvPr/>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168605" y="0"/>
            <a:ext cx="838200" cy="125185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0772350" y="1662544"/>
            <a:ext cx="1264005" cy="3970318"/>
          </a:xfrm>
          <a:prstGeom prst="rect">
            <a:avLst/>
          </a:prstGeom>
          <a:noFill/>
        </p:spPr>
        <p:txBody>
          <a:bodyPr wrap="square" rtlCol="0">
            <a:spAutoFit/>
          </a:bodyPr>
          <a:lstStyle/>
          <a:p>
            <a:pPr algn="ctr" rtl="1"/>
            <a:r>
              <a:rPr lang="fa-IR" sz="1400" dirty="0">
                <a:solidFill>
                  <a:prstClr val="black"/>
                </a:solidFill>
                <a:latin typeface="Arial"/>
                <a:cs typeface="B Lotus"/>
              </a:rPr>
              <a:t>فصل اول:</a:t>
            </a:r>
          </a:p>
          <a:p>
            <a:pPr algn="ctr" rtl="1"/>
            <a:r>
              <a:rPr lang="fa-IR" sz="1400" b="1" dirty="0">
                <a:solidFill>
                  <a:schemeClr val="bg1"/>
                </a:solidFill>
                <a:latin typeface="Arial"/>
                <a:cs typeface="B Lotus"/>
              </a:rPr>
              <a:t>کلیات تحقیق</a:t>
            </a:r>
          </a:p>
          <a:p>
            <a:pPr algn="ctr" rtl="1"/>
            <a:endParaRPr lang="fa-IR" sz="1400" b="1" dirty="0">
              <a:solidFill>
                <a:prstClr val="black"/>
              </a:solidFill>
              <a:latin typeface="Arial"/>
              <a:cs typeface="B Lotus"/>
            </a:endParaRPr>
          </a:p>
          <a:p>
            <a:pPr algn="ctr" rtl="1"/>
            <a:r>
              <a:rPr lang="fa-IR" sz="1400" dirty="0">
                <a:solidFill>
                  <a:srgbClr val="FFFF00"/>
                </a:solidFill>
                <a:latin typeface="Arial"/>
                <a:cs typeface="B Lotus"/>
              </a:rPr>
              <a:t>فصل دوم:</a:t>
            </a:r>
          </a:p>
          <a:p>
            <a:pPr algn="ctr" rtl="1"/>
            <a:r>
              <a:rPr lang="fa-IR" sz="1400" b="1" dirty="0">
                <a:solidFill>
                  <a:srgbClr val="FFFF00"/>
                </a:solidFill>
                <a:latin typeface="Arial"/>
                <a:cs typeface="B Lotus"/>
              </a:rPr>
              <a:t>ادبیات تحقیق و پیشینه تحقیق</a:t>
            </a:r>
          </a:p>
          <a:p>
            <a:pPr algn="ctr" rtl="1"/>
            <a:endParaRPr lang="fa-IR" sz="1400" b="1" dirty="0">
              <a:solidFill>
                <a:prstClr val="black"/>
              </a:solidFill>
              <a:latin typeface="Arial"/>
              <a:cs typeface="B Lotus"/>
            </a:endParaRPr>
          </a:p>
          <a:p>
            <a:pPr algn="ctr" rtl="1"/>
            <a:r>
              <a:rPr lang="fa-IR" sz="1400" dirty="0">
                <a:solidFill>
                  <a:prstClr val="black"/>
                </a:solidFill>
                <a:latin typeface="Arial"/>
                <a:cs typeface="B Lotus"/>
              </a:rPr>
              <a:t>فصل سوم:</a:t>
            </a:r>
          </a:p>
          <a:p>
            <a:pPr algn="ctr" rtl="1"/>
            <a:r>
              <a:rPr lang="fa-IR" sz="1400" b="1" dirty="0">
                <a:solidFill>
                  <a:prstClr val="black"/>
                </a:solidFill>
                <a:latin typeface="Arial"/>
                <a:cs typeface="B Lotus"/>
              </a:rPr>
              <a:t>روش اجرای تحقیق</a:t>
            </a:r>
          </a:p>
          <a:p>
            <a:pPr algn="ctr" rtl="1"/>
            <a:endParaRPr lang="fa-IR" sz="1400" b="1" dirty="0">
              <a:solidFill>
                <a:prstClr val="black"/>
              </a:solidFill>
              <a:latin typeface="Arial"/>
              <a:cs typeface="B Lotus"/>
            </a:endParaRPr>
          </a:p>
          <a:p>
            <a:pPr algn="ctr" rtl="1"/>
            <a:r>
              <a:rPr lang="fa-IR" sz="1400" dirty="0">
                <a:solidFill>
                  <a:prstClr val="black"/>
                </a:solidFill>
                <a:latin typeface="Arial"/>
                <a:cs typeface="B Lotus"/>
              </a:rPr>
              <a:t>فصل چهارم:</a:t>
            </a:r>
          </a:p>
          <a:p>
            <a:pPr algn="ctr" rtl="1"/>
            <a:r>
              <a:rPr lang="fa-IR" sz="1400" b="1" dirty="0">
                <a:solidFill>
                  <a:prstClr val="black"/>
                </a:solidFill>
                <a:latin typeface="Arial"/>
                <a:cs typeface="B Lotus"/>
              </a:rPr>
              <a:t>تجزیه و تحلیل داده‌ها</a:t>
            </a:r>
          </a:p>
          <a:p>
            <a:pPr algn="ctr" rtl="1"/>
            <a:endParaRPr lang="fa-IR" sz="1400" b="1" dirty="0">
              <a:solidFill>
                <a:prstClr val="black"/>
              </a:solidFill>
              <a:latin typeface="Arial"/>
              <a:cs typeface="B Lotus"/>
            </a:endParaRPr>
          </a:p>
          <a:p>
            <a:pPr algn="ctr" rtl="1"/>
            <a:r>
              <a:rPr lang="fa-IR" sz="1400" dirty="0">
                <a:solidFill>
                  <a:prstClr val="black"/>
                </a:solidFill>
                <a:latin typeface="Arial"/>
                <a:cs typeface="B Lotus"/>
              </a:rPr>
              <a:t>فصل پنجم:</a:t>
            </a:r>
          </a:p>
          <a:p>
            <a:pPr algn="ctr" rtl="1"/>
            <a:r>
              <a:rPr lang="fa-IR" sz="1400" b="1" dirty="0">
                <a:solidFill>
                  <a:prstClr val="black"/>
                </a:solidFill>
                <a:latin typeface="Arial"/>
                <a:cs typeface="B Lotus"/>
              </a:rPr>
              <a:t>نتیجه‌گیری و پیشنهادات</a:t>
            </a:r>
          </a:p>
        </p:txBody>
      </p:sp>
      <p:sp>
        <p:nvSpPr>
          <p:cNvPr id="9" name="Left Arrow 8"/>
          <p:cNvSpPr/>
          <p:nvPr/>
        </p:nvSpPr>
        <p:spPr>
          <a:xfrm>
            <a:off x="8029378" y="2618509"/>
            <a:ext cx="2742972" cy="1939636"/>
          </a:xfrm>
          <a:prstGeom prst="leftArrow">
            <a:avLst/>
          </a:prstGeom>
        </p:spPr>
        <p:style>
          <a:lnRef idx="1">
            <a:schemeClr val="dk1"/>
          </a:lnRef>
          <a:fillRef idx="3">
            <a:schemeClr val="dk1"/>
          </a:fillRef>
          <a:effectRef idx="2">
            <a:schemeClr val="dk1"/>
          </a:effectRef>
          <a:fontRef idx="minor">
            <a:schemeClr val="lt1"/>
          </a:fontRef>
        </p:style>
        <p:txBody>
          <a:bodyPr rtlCol="0" anchor="ctr"/>
          <a:lstStyle/>
          <a:p>
            <a:r>
              <a:rPr lang="fa-IR" b="1" dirty="0">
                <a:solidFill>
                  <a:srgbClr val="FFFF00"/>
                </a:solidFill>
                <a:cs typeface="B Lotus"/>
              </a:rPr>
              <a:t>تحقیقات انجام شده در ایران</a:t>
            </a:r>
            <a:endParaRPr lang="en-US" b="1" dirty="0">
              <a:solidFill>
                <a:srgbClr val="FFFF00"/>
              </a:solidFill>
              <a:cs typeface="B Lotus"/>
            </a:endParaRPr>
          </a:p>
        </p:txBody>
      </p:sp>
    </p:spTree>
    <p:extLst>
      <p:ext uri="{BB962C8B-B14F-4D97-AF65-F5344CB8AC3E}">
        <p14:creationId xmlns:p14="http://schemas.microsoft.com/office/powerpoint/2010/main" val="1224539804"/>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cs typeface="B Lotus"/>
              </a:rPr>
              <a:pPr/>
              <a:t>12</a:t>
            </a:fld>
            <a:endParaRPr lang="en-US">
              <a:cs typeface="B Lotus"/>
            </a:endParaRPr>
          </a:p>
        </p:txBody>
      </p:sp>
      <p:graphicFrame>
        <p:nvGraphicFramePr>
          <p:cNvPr id="5" name="Table 4"/>
          <p:cNvGraphicFramePr>
            <a:graphicFrameLocks noGrp="1"/>
          </p:cNvGraphicFramePr>
          <p:nvPr>
            <p:extLst>
              <p:ext uri="{D42A27DB-BD31-4B8C-83A1-F6EECF244321}">
                <p14:modId xmlns:p14="http://schemas.microsoft.com/office/powerpoint/2010/main" val="2347134551"/>
              </p:ext>
            </p:extLst>
          </p:nvPr>
        </p:nvGraphicFramePr>
        <p:xfrm>
          <a:off x="166255" y="265625"/>
          <a:ext cx="7978579" cy="6151052"/>
        </p:xfrm>
        <a:graphic>
          <a:graphicData uri="http://schemas.openxmlformats.org/drawingml/2006/table">
            <a:tbl>
              <a:tblPr rtl="1" firstRow="1" bandRow="1"/>
              <a:tblGrid>
                <a:gridCol w="2553417">
                  <a:extLst>
                    <a:ext uri="{9D8B030D-6E8A-4147-A177-3AD203B41FA5}">
                      <a16:colId xmlns:a16="http://schemas.microsoft.com/office/drawing/2014/main" val="2713547319"/>
                    </a:ext>
                  </a:extLst>
                </a:gridCol>
                <a:gridCol w="2765636">
                  <a:extLst>
                    <a:ext uri="{9D8B030D-6E8A-4147-A177-3AD203B41FA5}">
                      <a16:colId xmlns:a16="http://schemas.microsoft.com/office/drawing/2014/main" val="1568475083"/>
                    </a:ext>
                  </a:extLst>
                </a:gridCol>
                <a:gridCol w="2659526">
                  <a:extLst>
                    <a:ext uri="{9D8B030D-6E8A-4147-A177-3AD203B41FA5}">
                      <a16:colId xmlns:a16="http://schemas.microsoft.com/office/drawing/2014/main" val="1679268705"/>
                    </a:ext>
                  </a:extLst>
                </a:gridCol>
              </a:tblGrid>
              <a:tr h="578768">
                <a:tc>
                  <a:txBody>
                    <a:bodyPr/>
                    <a:lstStyle>
                      <a:lvl1pPr marL="0" algn="l" rtl="0" eaLnBrk="1" latinLnBrk="0" hangingPunct="1">
                        <a:defRPr kumimoji="0" b="1" kern="1200">
                          <a:solidFill>
                            <a:schemeClr val="lt1"/>
                          </a:solidFill>
                          <a:latin typeface="Arial"/>
                        </a:defRPr>
                      </a:lvl1pPr>
                      <a:lvl2pPr marL="457200" algn="l" rtl="0" eaLnBrk="1" latinLnBrk="0" hangingPunct="1">
                        <a:defRPr kumimoji="0" b="1" kern="1200">
                          <a:solidFill>
                            <a:schemeClr val="lt1"/>
                          </a:solidFill>
                          <a:latin typeface="Arial"/>
                        </a:defRPr>
                      </a:lvl2pPr>
                      <a:lvl3pPr marL="914400" algn="l" rtl="0" eaLnBrk="1" latinLnBrk="0" hangingPunct="1">
                        <a:defRPr kumimoji="0" b="1" kern="1200">
                          <a:solidFill>
                            <a:schemeClr val="lt1"/>
                          </a:solidFill>
                          <a:latin typeface="Arial"/>
                        </a:defRPr>
                      </a:lvl3pPr>
                      <a:lvl4pPr marL="1371600" algn="l" rtl="0" eaLnBrk="1" latinLnBrk="0" hangingPunct="1">
                        <a:defRPr kumimoji="0" b="1" kern="1200">
                          <a:solidFill>
                            <a:schemeClr val="lt1"/>
                          </a:solidFill>
                          <a:latin typeface="Arial"/>
                        </a:defRPr>
                      </a:lvl4pPr>
                      <a:lvl5pPr marL="1828800" algn="l" rtl="0" eaLnBrk="1" latinLnBrk="0" hangingPunct="1">
                        <a:defRPr kumimoji="0" b="1" kern="1200">
                          <a:solidFill>
                            <a:schemeClr val="lt1"/>
                          </a:solidFill>
                          <a:latin typeface="Arial"/>
                        </a:defRPr>
                      </a:lvl5pPr>
                      <a:lvl6pPr marL="2286000" algn="l" rtl="0" eaLnBrk="1" latinLnBrk="0" hangingPunct="1">
                        <a:defRPr kumimoji="0" b="1" kern="1200">
                          <a:solidFill>
                            <a:schemeClr val="lt1"/>
                          </a:solidFill>
                          <a:latin typeface="Arial"/>
                        </a:defRPr>
                      </a:lvl6pPr>
                      <a:lvl7pPr marL="2743200" algn="l" rtl="0" eaLnBrk="1" latinLnBrk="0" hangingPunct="1">
                        <a:defRPr kumimoji="0" b="1" kern="1200">
                          <a:solidFill>
                            <a:schemeClr val="lt1"/>
                          </a:solidFill>
                          <a:latin typeface="Arial"/>
                        </a:defRPr>
                      </a:lvl7pPr>
                      <a:lvl8pPr marL="3200400" algn="l" rtl="0" eaLnBrk="1" latinLnBrk="0" hangingPunct="1">
                        <a:defRPr kumimoji="0" b="1" kern="1200">
                          <a:solidFill>
                            <a:schemeClr val="lt1"/>
                          </a:solidFill>
                          <a:latin typeface="Arial"/>
                        </a:defRPr>
                      </a:lvl8pPr>
                      <a:lvl9pPr marL="3657600" algn="l" rtl="0" eaLnBrk="1" latinLnBrk="0" hangingPunct="1">
                        <a:defRPr kumimoji="0" b="1" kern="1200">
                          <a:solidFill>
                            <a:schemeClr val="lt1"/>
                          </a:solidFill>
                          <a:latin typeface="Arial"/>
                        </a:defRPr>
                      </a:lvl9pPr>
                    </a:lstStyle>
                    <a:p>
                      <a:pPr algn="ctr" rtl="1"/>
                      <a:r>
                        <a:rPr lang="fa-IR" dirty="0">
                          <a:cs typeface="B Lotus" panose="00000400000000000000" pitchFamily="2" charset="-78"/>
                        </a:rPr>
                        <a:t>پژوهشگران </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6EA0B0"/>
                    </a:solidFill>
                  </a:tcPr>
                </a:tc>
                <a:tc>
                  <a:txBody>
                    <a:bodyPr/>
                    <a:lstStyle>
                      <a:lvl1pPr marL="0" algn="l" rtl="0" eaLnBrk="1" latinLnBrk="0" hangingPunct="1">
                        <a:defRPr kumimoji="0" b="1" kern="1200">
                          <a:solidFill>
                            <a:schemeClr val="lt1"/>
                          </a:solidFill>
                          <a:latin typeface="Arial"/>
                        </a:defRPr>
                      </a:lvl1pPr>
                      <a:lvl2pPr marL="457200" algn="l" rtl="0" eaLnBrk="1" latinLnBrk="0" hangingPunct="1">
                        <a:defRPr kumimoji="0" b="1" kern="1200">
                          <a:solidFill>
                            <a:schemeClr val="lt1"/>
                          </a:solidFill>
                          <a:latin typeface="Arial"/>
                        </a:defRPr>
                      </a:lvl2pPr>
                      <a:lvl3pPr marL="914400" algn="l" rtl="0" eaLnBrk="1" latinLnBrk="0" hangingPunct="1">
                        <a:defRPr kumimoji="0" b="1" kern="1200">
                          <a:solidFill>
                            <a:schemeClr val="lt1"/>
                          </a:solidFill>
                          <a:latin typeface="Arial"/>
                        </a:defRPr>
                      </a:lvl3pPr>
                      <a:lvl4pPr marL="1371600" algn="l" rtl="0" eaLnBrk="1" latinLnBrk="0" hangingPunct="1">
                        <a:defRPr kumimoji="0" b="1" kern="1200">
                          <a:solidFill>
                            <a:schemeClr val="lt1"/>
                          </a:solidFill>
                          <a:latin typeface="Arial"/>
                        </a:defRPr>
                      </a:lvl4pPr>
                      <a:lvl5pPr marL="1828800" algn="l" rtl="0" eaLnBrk="1" latinLnBrk="0" hangingPunct="1">
                        <a:defRPr kumimoji="0" b="1" kern="1200">
                          <a:solidFill>
                            <a:schemeClr val="lt1"/>
                          </a:solidFill>
                          <a:latin typeface="Arial"/>
                        </a:defRPr>
                      </a:lvl5pPr>
                      <a:lvl6pPr marL="2286000" algn="l" rtl="0" eaLnBrk="1" latinLnBrk="0" hangingPunct="1">
                        <a:defRPr kumimoji="0" b="1" kern="1200">
                          <a:solidFill>
                            <a:schemeClr val="lt1"/>
                          </a:solidFill>
                          <a:latin typeface="Arial"/>
                        </a:defRPr>
                      </a:lvl6pPr>
                      <a:lvl7pPr marL="2743200" algn="l" rtl="0" eaLnBrk="1" latinLnBrk="0" hangingPunct="1">
                        <a:defRPr kumimoji="0" b="1" kern="1200">
                          <a:solidFill>
                            <a:schemeClr val="lt1"/>
                          </a:solidFill>
                          <a:latin typeface="Arial"/>
                        </a:defRPr>
                      </a:lvl7pPr>
                      <a:lvl8pPr marL="3200400" algn="l" rtl="0" eaLnBrk="1" latinLnBrk="0" hangingPunct="1">
                        <a:defRPr kumimoji="0" b="1" kern="1200">
                          <a:solidFill>
                            <a:schemeClr val="lt1"/>
                          </a:solidFill>
                          <a:latin typeface="Arial"/>
                        </a:defRPr>
                      </a:lvl8pPr>
                      <a:lvl9pPr marL="3657600" algn="l" rtl="0" eaLnBrk="1" latinLnBrk="0" hangingPunct="1">
                        <a:defRPr kumimoji="0" b="1" kern="1200">
                          <a:solidFill>
                            <a:schemeClr val="lt1"/>
                          </a:solidFill>
                          <a:latin typeface="Arial"/>
                        </a:defRPr>
                      </a:lvl9pPr>
                    </a:lstStyle>
                    <a:p>
                      <a:pPr algn="ctr" rtl="1"/>
                      <a:r>
                        <a:rPr lang="fa-IR" dirty="0">
                          <a:cs typeface="B Lotus" panose="00000400000000000000" pitchFamily="2" charset="-78"/>
                        </a:rPr>
                        <a:t>موضوع تحقیق</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6EA0B0"/>
                    </a:solidFill>
                  </a:tcPr>
                </a:tc>
                <a:tc>
                  <a:txBody>
                    <a:bodyPr/>
                    <a:lstStyle>
                      <a:lvl1pPr marL="0" algn="l" rtl="0" eaLnBrk="1" latinLnBrk="0" hangingPunct="1">
                        <a:defRPr kumimoji="0" b="1" kern="1200">
                          <a:solidFill>
                            <a:schemeClr val="lt1"/>
                          </a:solidFill>
                          <a:latin typeface="Arial"/>
                        </a:defRPr>
                      </a:lvl1pPr>
                      <a:lvl2pPr marL="457200" algn="l" rtl="0" eaLnBrk="1" latinLnBrk="0" hangingPunct="1">
                        <a:defRPr kumimoji="0" b="1" kern="1200">
                          <a:solidFill>
                            <a:schemeClr val="lt1"/>
                          </a:solidFill>
                          <a:latin typeface="Arial"/>
                        </a:defRPr>
                      </a:lvl2pPr>
                      <a:lvl3pPr marL="914400" algn="l" rtl="0" eaLnBrk="1" latinLnBrk="0" hangingPunct="1">
                        <a:defRPr kumimoji="0" b="1" kern="1200">
                          <a:solidFill>
                            <a:schemeClr val="lt1"/>
                          </a:solidFill>
                          <a:latin typeface="Arial"/>
                        </a:defRPr>
                      </a:lvl3pPr>
                      <a:lvl4pPr marL="1371600" algn="l" rtl="0" eaLnBrk="1" latinLnBrk="0" hangingPunct="1">
                        <a:defRPr kumimoji="0" b="1" kern="1200">
                          <a:solidFill>
                            <a:schemeClr val="lt1"/>
                          </a:solidFill>
                          <a:latin typeface="Arial"/>
                        </a:defRPr>
                      </a:lvl4pPr>
                      <a:lvl5pPr marL="1828800" algn="l" rtl="0" eaLnBrk="1" latinLnBrk="0" hangingPunct="1">
                        <a:defRPr kumimoji="0" b="1" kern="1200">
                          <a:solidFill>
                            <a:schemeClr val="lt1"/>
                          </a:solidFill>
                          <a:latin typeface="Arial"/>
                        </a:defRPr>
                      </a:lvl5pPr>
                      <a:lvl6pPr marL="2286000" algn="l" rtl="0" eaLnBrk="1" latinLnBrk="0" hangingPunct="1">
                        <a:defRPr kumimoji="0" b="1" kern="1200">
                          <a:solidFill>
                            <a:schemeClr val="lt1"/>
                          </a:solidFill>
                          <a:latin typeface="Arial"/>
                        </a:defRPr>
                      </a:lvl6pPr>
                      <a:lvl7pPr marL="2743200" algn="l" rtl="0" eaLnBrk="1" latinLnBrk="0" hangingPunct="1">
                        <a:defRPr kumimoji="0" b="1" kern="1200">
                          <a:solidFill>
                            <a:schemeClr val="lt1"/>
                          </a:solidFill>
                          <a:latin typeface="Arial"/>
                        </a:defRPr>
                      </a:lvl7pPr>
                      <a:lvl8pPr marL="3200400" algn="l" rtl="0" eaLnBrk="1" latinLnBrk="0" hangingPunct="1">
                        <a:defRPr kumimoji="0" b="1" kern="1200">
                          <a:solidFill>
                            <a:schemeClr val="lt1"/>
                          </a:solidFill>
                          <a:latin typeface="Arial"/>
                        </a:defRPr>
                      </a:lvl8pPr>
                      <a:lvl9pPr marL="3657600" algn="l" rtl="0" eaLnBrk="1" latinLnBrk="0" hangingPunct="1">
                        <a:defRPr kumimoji="0" b="1" kern="1200">
                          <a:solidFill>
                            <a:schemeClr val="lt1"/>
                          </a:solidFill>
                          <a:latin typeface="Arial"/>
                        </a:defRPr>
                      </a:lvl9pPr>
                    </a:lstStyle>
                    <a:p>
                      <a:pPr algn="ctr" rtl="1"/>
                      <a:r>
                        <a:rPr lang="fa-IR" dirty="0">
                          <a:cs typeface="B Lotus" panose="00000400000000000000" pitchFamily="2" charset="-78"/>
                        </a:rPr>
                        <a:t>نتیجه تحقیق</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6EA0B0"/>
                    </a:solidFill>
                  </a:tcPr>
                </a:tc>
                <a:extLst>
                  <a:ext uri="{0D108BD9-81ED-4DB2-BD59-A6C34878D82A}">
                    <a16:rowId xmlns:a16="http://schemas.microsoft.com/office/drawing/2014/main" val="1478803798"/>
                  </a:ext>
                </a:extLst>
              </a:tr>
              <a:tr h="1564150">
                <a:tc>
                  <a:txBody>
                    <a:bodyPr/>
                    <a:lstStyle>
                      <a:lvl1pPr marL="0" algn="l" rtl="0" eaLnBrk="1" latinLnBrk="0" hangingPunct="1">
                        <a:defRPr kumimoji="0" kern="1200">
                          <a:solidFill>
                            <a:schemeClr val="dk1"/>
                          </a:solidFill>
                          <a:latin typeface="Arial"/>
                        </a:defRPr>
                      </a:lvl1pPr>
                      <a:lvl2pPr marL="457200" algn="l" rtl="0" eaLnBrk="1" latinLnBrk="0" hangingPunct="1">
                        <a:defRPr kumimoji="0" kern="1200">
                          <a:solidFill>
                            <a:schemeClr val="dk1"/>
                          </a:solidFill>
                          <a:latin typeface="Arial"/>
                        </a:defRPr>
                      </a:lvl2pPr>
                      <a:lvl3pPr marL="914400" algn="l" rtl="0" eaLnBrk="1" latinLnBrk="0" hangingPunct="1">
                        <a:defRPr kumimoji="0" kern="1200">
                          <a:solidFill>
                            <a:schemeClr val="dk1"/>
                          </a:solidFill>
                          <a:latin typeface="Arial"/>
                        </a:defRPr>
                      </a:lvl3pPr>
                      <a:lvl4pPr marL="1371600" algn="l" rtl="0" eaLnBrk="1" latinLnBrk="0" hangingPunct="1">
                        <a:defRPr kumimoji="0" kern="1200">
                          <a:solidFill>
                            <a:schemeClr val="dk1"/>
                          </a:solidFill>
                          <a:latin typeface="Arial"/>
                        </a:defRPr>
                      </a:lvl4pPr>
                      <a:lvl5pPr marL="1828800" algn="l" rtl="0" eaLnBrk="1" latinLnBrk="0" hangingPunct="1">
                        <a:defRPr kumimoji="0" kern="1200">
                          <a:solidFill>
                            <a:schemeClr val="dk1"/>
                          </a:solidFill>
                          <a:latin typeface="Arial"/>
                        </a:defRPr>
                      </a:lvl5pPr>
                      <a:lvl6pPr marL="2286000" algn="l" rtl="0" eaLnBrk="1" latinLnBrk="0" hangingPunct="1">
                        <a:defRPr kumimoji="0" kern="1200">
                          <a:solidFill>
                            <a:schemeClr val="dk1"/>
                          </a:solidFill>
                          <a:latin typeface="Arial"/>
                        </a:defRPr>
                      </a:lvl6pPr>
                      <a:lvl7pPr marL="2743200" algn="l" rtl="0" eaLnBrk="1" latinLnBrk="0" hangingPunct="1">
                        <a:defRPr kumimoji="0" kern="1200">
                          <a:solidFill>
                            <a:schemeClr val="dk1"/>
                          </a:solidFill>
                          <a:latin typeface="Arial"/>
                        </a:defRPr>
                      </a:lvl7pPr>
                      <a:lvl8pPr marL="3200400" algn="l" rtl="0" eaLnBrk="1" latinLnBrk="0" hangingPunct="1">
                        <a:defRPr kumimoji="0" kern="1200">
                          <a:solidFill>
                            <a:schemeClr val="dk1"/>
                          </a:solidFill>
                          <a:latin typeface="Arial"/>
                        </a:defRPr>
                      </a:lvl8pPr>
                      <a:lvl9pPr marL="3657600" algn="l" rtl="0" eaLnBrk="1" latinLnBrk="0" hangingPunct="1">
                        <a:defRPr kumimoji="0" kern="1200">
                          <a:solidFill>
                            <a:schemeClr val="dk1"/>
                          </a:solidFill>
                          <a:latin typeface="Arial"/>
                        </a:defRPr>
                      </a:lvl9pPr>
                    </a:lstStyle>
                    <a:p>
                      <a:pPr algn="ctr" rtl="1"/>
                      <a:r>
                        <a:rPr kumimoji="0" lang="en-US" sz="2000" b="0" i="0" u="none" strike="noStrike" kern="1200" cap="none" spc="0" normalizeH="0" baseline="0" noProof="0" dirty="0">
                          <a:ln>
                            <a:noFill/>
                          </a:ln>
                          <a:solidFill>
                            <a:prstClr val="white"/>
                          </a:solidFill>
                          <a:effectLst/>
                          <a:uLnTx/>
                          <a:uFillTx/>
                          <a:latin typeface="+mn-lt"/>
                          <a:ea typeface="+mn-ea"/>
                          <a:cs typeface="B Zar" pitchFamily="2" charset="-78"/>
                        </a:rPr>
                        <a:t> </a:t>
                      </a:r>
                      <a:r>
                        <a:rPr lang="fa-IR" sz="1800" kern="1200" dirty="0">
                          <a:solidFill>
                            <a:srgbClr val="000000"/>
                          </a:solidFill>
                          <a:effectLst/>
                          <a:latin typeface="Calibri" panose="020F0502020204030204" pitchFamily="34" charset="0"/>
                          <a:ea typeface="Times New Roman" panose="02020603050405020304" pitchFamily="18" charset="0"/>
                          <a:cs typeface="B Zar" panose="00000400000000000000" pitchFamily="2" charset="-78"/>
                        </a:rPr>
                        <a:t>گوا و همکاران (2021)</a:t>
                      </a:r>
                      <a:endParaRPr lang="fa-IR" dirty="0">
                        <a:solidFill>
                          <a:schemeClr val="bg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6EA0B0">
                        <a:tint val="40000"/>
                      </a:srgbClr>
                    </a:solidFill>
                  </a:tcPr>
                </a:tc>
                <a:tc>
                  <a:txBody>
                    <a:bodyPr/>
                    <a:lstStyle>
                      <a:lvl1pPr marL="0" algn="l" rtl="0" eaLnBrk="1" latinLnBrk="0" hangingPunct="1">
                        <a:defRPr kumimoji="0" kern="1200">
                          <a:solidFill>
                            <a:schemeClr val="dk1"/>
                          </a:solidFill>
                          <a:latin typeface="Arial"/>
                        </a:defRPr>
                      </a:lvl1pPr>
                      <a:lvl2pPr marL="457200" algn="l" rtl="0" eaLnBrk="1" latinLnBrk="0" hangingPunct="1">
                        <a:defRPr kumimoji="0" kern="1200">
                          <a:solidFill>
                            <a:schemeClr val="dk1"/>
                          </a:solidFill>
                          <a:latin typeface="Arial"/>
                        </a:defRPr>
                      </a:lvl2pPr>
                      <a:lvl3pPr marL="914400" algn="l" rtl="0" eaLnBrk="1" latinLnBrk="0" hangingPunct="1">
                        <a:defRPr kumimoji="0" kern="1200">
                          <a:solidFill>
                            <a:schemeClr val="dk1"/>
                          </a:solidFill>
                          <a:latin typeface="Arial"/>
                        </a:defRPr>
                      </a:lvl3pPr>
                      <a:lvl4pPr marL="1371600" algn="l" rtl="0" eaLnBrk="1" latinLnBrk="0" hangingPunct="1">
                        <a:defRPr kumimoji="0" kern="1200">
                          <a:solidFill>
                            <a:schemeClr val="dk1"/>
                          </a:solidFill>
                          <a:latin typeface="Arial"/>
                        </a:defRPr>
                      </a:lvl4pPr>
                      <a:lvl5pPr marL="1828800" algn="l" rtl="0" eaLnBrk="1" latinLnBrk="0" hangingPunct="1">
                        <a:defRPr kumimoji="0" kern="1200">
                          <a:solidFill>
                            <a:schemeClr val="dk1"/>
                          </a:solidFill>
                          <a:latin typeface="Arial"/>
                        </a:defRPr>
                      </a:lvl5pPr>
                      <a:lvl6pPr marL="2286000" algn="l" rtl="0" eaLnBrk="1" latinLnBrk="0" hangingPunct="1">
                        <a:defRPr kumimoji="0" kern="1200">
                          <a:solidFill>
                            <a:schemeClr val="dk1"/>
                          </a:solidFill>
                          <a:latin typeface="Arial"/>
                        </a:defRPr>
                      </a:lvl6pPr>
                      <a:lvl7pPr marL="2743200" algn="l" rtl="0" eaLnBrk="1" latinLnBrk="0" hangingPunct="1">
                        <a:defRPr kumimoji="0" kern="1200">
                          <a:solidFill>
                            <a:schemeClr val="dk1"/>
                          </a:solidFill>
                          <a:latin typeface="Arial"/>
                        </a:defRPr>
                      </a:lvl7pPr>
                      <a:lvl8pPr marL="3200400" algn="l" rtl="0" eaLnBrk="1" latinLnBrk="0" hangingPunct="1">
                        <a:defRPr kumimoji="0" kern="1200">
                          <a:solidFill>
                            <a:schemeClr val="dk1"/>
                          </a:solidFill>
                          <a:latin typeface="Arial"/>
                        </a:defRPr>
                      </a:lvl8pPr>
                      <a:lvl9pPr marL="3657600" algn="l" rtl="0" eaLnBrk="1" latinLnBrk="0" hangingPunct="1">
                        <a:defRPr kumimoji="0" kern="1200">
                          <a:solidFill>
                            <a:schemeClr val="dk1"/>
                          </a:solidFill>
                          <a:latin typeface="Arial"/>
                        </a:defRPr>
                      </a:lvl9pPr>
                    </a:lstStyle>
                    <a:p>
                      <a:pPr algn="just" rtl="1"/>
                      <a:r>
                        <a:rPr lang="fa-IR" sz="1600" kern="1200" dirty="0">
                          <a:solidFill>
                            <a:srgbClr val="000000"/>
                          </a:solidFill>
                          <a:effectLst/>
                          <a:latin typeface="Calibri" panose="020F0502020204030204" pitchFamily="34" charset="0"/>
                          <a:ea typeface="Times New Roman" panose="02020603050405020304" pitchFamily="18" charset="0"/>
                          <a:cs typeface="B Zar" panose="00000400000000000000" pitchFamily="2" charset="-78"/>
                        </a:rPr>
                        <a:t>تاثیر پرایمینگ نانومقیاس بدون ظرفیت آهن (</a:t>
                      </a:r>
                      <a:r>
                        <a:rPr lang="en-US" sz="1600" kern="1200" dirty="0" err="1">
                          <a:solidFill>
                            <a:srgbClr val="000000"/>
                          </a:solidFill>
                          <a:effectLst/>
                          <a:latin typeface="Calibri" panose="020F0502020204030204" pitchFamily="34" charset="0"/>
                          <a:ea typeface="Times New Roman" panose="02020603050405020304" pitchFamily="18" charset="0"/>
                          <a:cs typeface="B Zar" panose="00000400000000000000" pitchFamily="2" charset="-78"/>
                        </a:rPr>
                        <a:t>nZVI</a:t>
                      </a:r>
                      <a:r>
                        <a:rPr lang="fa-IR" sz="1600" kern="1200" dirty="0">
                          <a:solidFill>
                            <a:srgbClr val="000000"/>
                          </a:solidFill>
                          <a:effectLst/>
                          <a:latin typeface="Calibri" panose="020F0502020204030204" pitchFamily="34" charset="0"/>
                          <a:ea typeface="Times New Roman" panose="02020603050405020304" pitchFamily="18" charset="0"/>
                          <a:cs typeface="B Zar" panose="00000400000000000000" pitchFamily="2" charset="-78"/>
                        </a:rPr>
                        <a:t>) بر عملکرد محتوای مغذی دانه برنج</a:t>
                      </a:r>
                      <a:endParaRPr lang="fa-IR" sz="1600" dirty="0">
                        <a:solidFill>
                          <a:schemeClr val="bg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6EA0B0">
                        <a:tint val="40000"/>
                      </a:srgbClr>
                    </a:solidFill>
                  </a:tcPr>
                </a:tc>
                <a:tc>
                  <a:txBody>
                    <a:bodyPr/>
                    <a:lstStyle>
                      <a:lvl1pPr marL="0" algn="l" rtl="0" eaLnBrk="1" latinLnBrk="0" hangingPunct="1">
                        <a:defRPr kumimoji="0" kern="1200">
                          <a:solidFill>
                            <a:schemeClr val="dk1"/>
                          </a:solidFill>
                          <a:latin typeface="Arial"/>
                        </a:defRPr>
                      </a:lvl1pPr>
                      <a:lvl2pPr marL="457200" algn="l" rtl="0" eaLnBrk="1" latinLnBrk="0" hangingPunct="1">
                        <a:defRPr kumimoji="0" kern="1200">
                          <a:solidFill>
                            <a:schemeClr val="dk1"/>
                          </a:solidFill>
                          <a:latin typeface="Arial"/>
                        </a:defRPr>
                      </a:lvl2pPr>
                      <a:lvl3pPr marL="914400" algn="l" rtl="0" eaLnBrk="1" latinLnBrk="0" hangingPunct="1">
                        <a:defRPr kumimoji="0" kern="1200">
                          <a:solidFill>
                            <a:schemeClr val="dk1"/>
                          </a:solidFill>
                          <a:latin typeface="Arial"/>
                        </a:defRPr>
                      </a:lvl3pPr>
                      <a:lvl4pPr marL="1371600" algn="l" rtl="0" eaLnBrk="1" latinLnBrk="0" hangingPunct="1">
                        <a:defRPr kumimoji="0" kern="1200">
                          <a:solidFill>
                            <a:schemeClr val="dk1"/>
                          </a:solidFill>
                          <a:latin typeface="Arial"/>
                        </a:defRPr>
                      </a:lvl4pPr>
                      <a:lvl5pPr marL="1828800" algn="l" rtl="0" eaLnBrk="1" latinLnBrk="0" hangingPunct="1">
                        <a:defRPr kumimoji="0" kern="1200">
                          <a:solidFill>
                            <a:schemeClr val="dk1"/>
                          </a:solidFill>
                          <a:latin typeface="Arial"/>
                        </a:defRPr>
                      </a:lvl5pPr>
                      <a:lvl6pPr marL="2286000" algn="l" rtl="0" eaLnBrk="1" latinLnBrk="0" hangingPunct="1">
                        <a:defRPr kumimoji="0" kern="1200">
                          <a:solidFill>
                            <a:schemeClr val="dk1"/>
                          </a:solidFill>
                          <a:latin typeface="Arial"/>
                        </a:defRPr>
                      </a:lvl6pPr>
                      <a:lvl7pPr marL="2743200" algn="l" rtl="0" eaLnBrk="1" latinLnBrk="0" hangingPunct="1">
                        <a:defRPr kumimoji="0" kern="1200">
                          <a:solidFill>
                            <a:schemeClr val="dk1"/>
                          </a:solidFill>
                          <a:latin typeface="Arial"/>
                        </a:defRPr>
                      </a:lvl7pPr>
                      <a:lvl8pPr marL="3200400" algn="l" rtl="0" eaLnBrk="1" latinLnBrk="0" hangingPunct="1">
                        <a:defRPr kumimoji="0" kern="1200">
                          <a:solidFill>
                            <a:schemeClr val="dk1"/>
                          </a:solidFill>
                          <a:latin typeface="Arial"/>
                        </a:defRPr>
                      </a:lvl8pPr>
                      <a:lvl9pPr marL="3657600" algn="l" rtl="0" eaLnBrk="1" latinLnBrk="0" hangingPunct="1">
                        <a:defRPr kumimoji="0" kern="1200">
                          <a:solidFill>
                            <a:schemeClr val="dk1"/>
                          </a:solidFill>
                          <a:latin typeface="Arial"/>
                        </a:defRPr>
                      </a:lvl9pPr>
                    </a:lstStyle>
                    <a:p>
                      <a:pPr marL="0" marR="0" lvl="0" indent="0" algn="just" defTabSz="914400" rtl="1" eaLnBrk="1" fontAlgn="auto" latinLnBrk="0" hangingPunct="1">
                        <a:lnSpc>
                          <a:spcPct val="100000"/>
                        </a:lnSpc>
                        <a:spcBef>
                          <a:spcPct val="20000"/>
                        </a:spcBef>
                        <a:spcAft>
                          <a:spcPts val="0"/>
                        </a:spcAft>
                        <a:buClrTx/>
                        <a:buSzPct val="80000"/>
                        <a:buFont typeface="Wingdings 2"/>
                        <a:buNone/>
                        <a:tabLst/>
                        <a:defRPr/>
                      </a:pPr>
                      <a:r>
                        <a:rPr lang="fa-IR" sz="1800" kern="1200" dirty="0">
                          <a:solidFill>
                            <a:srgbClr val="000000"/>
                          </a:solidFill>
                          <a:effectLst/>
                          <a:latin typeface="Calibri" panose="020F0502020204030204" pitchFamily="34" charset="0"/>
                          <a:ea typeface="Times New Roman" panose="02020603050405020304" pitchFamily="18" charset="0"/>
                          <a:cs typeface="B Zar" panose="00000400000000000000" pitchFamily="2" charset="-78"/>
                        </a:rPr>
                        <a:t>بذرهای نانوپرایم شده عملکرد بهتری را در مقایسه با بذرهای هیدروپیم سنتی نشان دادند. از این رو، </a:t>
                      </a:r>
                      <a:r>
                        <a:rPr lang="en-US" sz="1600" kern="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nZVI</a:t>
                      </a:r>
                      <a:r>
                        <a:rPr lang="fa-IR" sz="1800" kern="1200" dirty="0">
                          <a:solidFill>
                            <a:srgbClr val="000000"/>
                          </a:solidFill>
                          <a:effectLst/>
                          <a:latin typeface="Calibri" panose="020F0502020204030204" pitchFamily="34" charset="0"/>
                          <a:ea typeface="Times New Roman" panose="02020603050405020304" pitchFamily="18" charset="0"/>
                          <a:cs typeface="B Zar" panose="00000400000000000000" pitchFamily="2" charset="-78"/>
                        </a:rPr>
                        <a:t> را می­توان به عنوان «کود مفید» در نظر گرفت </a:t>
                      </a:r>
                      <a:endParaRPr lang="fa-IR"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6EA0B0">
                        <a:tint val="40000"/>
                      </a:srgbClr>
                    </a:solidFill>
                  </a:tcPr>
                </a:tc>
                <a:extLst>
                  <a:ext uri="{0D108BD9-81ED-4DB2-BD59-A6C34878D82A}">
                    <a16:rowId xmlns:a16="http://schemas.microsoft.com/office/drawing/2014/main" val="864310275"/>
                  </a:ext>
                </a:extLst>
              </a:tr>
              <a:tr h="3030540">
                <a:tc>
                  <a:txBody>
                    <a:bodyPr/>
                    <a:lstStyle>
                      <a:lvl1pPr marL="0" algn="l" rtl="0" eaLnBrk="1" latinLnBrk="0" hangingPunct="1">
                        <a:defRPr kumimoji="0" kern="1200">
                          <a:solidFill>
                            <a:schemeClr val="dk1"/>
                          </a:solidFill>
                          <a:latin typeface="Arial"/>
                        </a:defRPr>
                      </a:lvl1pPr>
                      <a:lvl2pPr marL="457200" algn="l" rtl="0" eaLnBrk="1" latinLnBrk="0" hangingPunct="1">
                        <a:defRPr kumimoji="0" kern="1200">
                          <a:solidFill>
                            <a:schemeClr val="dk1"/>
                          </a:solidFill>
                          <a:latin typeface="Arial"/>
                        </a:defRPr>
                      </a:lvl2pPr>
                      <a:lvl3pPr marL="914400" algn="l" rtl="0" eaLnBrk="1" latinLnBrk="0" hangingPunct="1">
                        <a:defRPr kumimoji="0" kern="1200">
                          <a:solidFill>
                            <a:schemeClr val="dk1"/>
                          </a:solidFill>
                          <a:latin typeface="Arial"/>
                        </a:defRPr>
                      </a:lvl3pPr>
                      <a:lvl4pPr marL="1371600" algn="l" rtl="0" eaLnBrk="1" latinLnBrk="0" hangingPunct="1">
                        <a:defRPr kumimoji="0" kern="1200">
                          <a:solidFill>
                            <a:schemeClr val="dk1"/>
                          </a:solidFill>
                          <a:latin typeface="Arial"/>
                        </a:defRPr>
                      </a:lvl4pPr>
                      <a:lvl5pPr marL="1828800" algn="l" rtl="0" eaLnBrk="1" latinLnBrk="0" hangingPunct="1">
                        <a:defRPr kumimoji="0" kern="1200">
                          <a:solidFill>
                            <a:schemeClr val="dk1"/>
                          </a:solidFill>
                          <a:latin typeface="Arial"/>
                        </a:defRPr>
                      </a:lvl5pPr>
                      <a:lvl6pPr marL="2286000" algn="l" rtl="0" eaLnBrk="1" latinLnBrk="0" hangingPunct="1">
                        <a:defRPr kumimoji="0" kern="1200">
                          <a:solidFill>
                            <a:schemeClr val="dk1"/>
                          </a:solidFill>
                          <a:latin typeface="Arial"/>
                        </a:defRPr>
                      </a:lvl6pPr>
                      <a:lvl7pPr marL="2743200" algn="l" rtl="0" eaLnBrk="1" latinLnBrk="0" hangingPunct="1">
                        <a:defRPr kumimoji="0" kern="1200">
                          <a:solidFill>
                            <a:schemeClr val="dk1"/>
                          </a:solidFill>
                          <a:latin typeface="Arial"/>
                        </a:defRPr>
                      </a:lvl7pPr>
                      <a:lvl8pPr marL="3200400" algn="l" rtl="0" eaLnBrk="1" latinLnBrk="0" hangingPunct="1">
                        <a:defRPr kumimoji="0" kern="1200">
                          <a:solidFill>
                            <a:schemeClr val="dk1"/>
                          </a:solidFill>
                          <a:latin typeface="Arial"/>
                        </a:defRPr>
                      </a:lvl8pPr>
                      <a:lvl9pPr marL="3657600" algn="l" rtl="0" eaLnBrk="1" latinLnBrk="0" hangingPunct="1">
                        <a:defRPr kumimoji="0" kern="1200">
                          <a:solidFill>
                            <a:schemeClr val="dk1"/>
                          </a:solidFill>
                          <a:latin typeface="Arial"/>
                        </a:defRPr>
                      </a:lvl9pPr>
                    </a:lstStyle>
                    <a:p>
                      <a:pPr marL="0" marR="0" algn="ctr">
                        <a:spcBef>
                          <a:spcPts val="0"/>
                        </a:spcBef>
                        <a:spcAft>
                          <a:spcPts val="0"/>
                        </a:spcAft>
                      </a:pPr>
                      <a:r>
                        <a:rPr lang="fa-IR" sz="1800" dirty="0">
                          <a:effectLst/>
                          <a:ea typeface="Times New Roman" panose="02020603050405020304" pitchFamily="18" charset="0"/>
                          <a:cs typeface="B Zar" panose="00000400000000000000" pitchFamily="2" charset="-78"/>
                        </a:rPr>
                        <a:t>آناند و همکاران (2020) </a:t>
                      </a:r>
                      <a:endParaRPr lang="fa-IR" dirty="0">
                        <a:solidFill>
                          <a:schemeClr val="bg1"/>
                        </a:solidFill>
                        <a:cs typeface="B Zar" panose="00000400000000000000" pitchFamily="2" charset="-7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6EA0B0">
                        <a:tint val="20000"/>
                      </a:srgbClr>
                    </a:solidFill>
                  </a:tcPr>
                </a:tc>
                <a:tc>
                  <a:txBody>
                    <a:bodyPr/>
                    <a:lstStyle>
                      <a:lvl1pPr marL="0" algn="l" rtl="0" eaLnBrk="1" latinLnBrk="0" hangingPunct="1">
                        <a:defRPr kumimoji="0" kern="1200">
                          <a:solidFill>
                            <a:schemeClr val="dk1"/>
                          </a:solidFill>
                          <a:latin typeface="Arial"/>
                        </a:defRPr>
                      </a:lvl1pPr>
                      <a:lvl2pPr marL="457200" algn="l" rtl="0" eaLnBrk="1" latinLnBrk="0" hangingPunct="1">
                        <a:defRPr kumimoji="0" kern="1200">
                          <a:solidFill>
                            <a:schemeClr val="dk1"/>
                          </a:solidFill>
                          <a:latin typeface="Arial"/>
                        </a:defRPr>
                      </a:lvl2pPr>
                      <a:lvl3pPr marL="914400" algn="l" rtl="0" eaLnBrk="1" latinLnBrk="0" hangingPunct="1">
                        <a:defRPr kumimoji="0" kern="1200">
                          <a:solidFill>
                            <a:schemeClr val="dk1"/>
                          </a:solidFill>
                          <a:latin typeface="Arial"/>
                        </a:defRPr>
                      </a:lvl3pPr>
                      <a:lvl4pPr marL="1371600" algn="l" rtl="0" eaLnBrk="1" latinLnBrk="0" hangingPunct="1">
                        <a:defRPr kumimoji="0" kern="1200">
                          <a:solidFill>
                            <a:schemeClr val="dk1"/>
                          </a:solidFill>
                          <a:latin typeface="Arial"/>
                        </a:defRPr>
                      </a:lvl4pPr>
                      <a:lvl5pPr marL="1828800" algn="l" rtl="0" eaLnBrk="1" latinLnBrk="0" hangingPunct="1">
                        <a:defRPr kumimoji="0" kern="1200">
                          <a:solidFill>
                            <a:schemeClr val="dk1"/>
                          </a:solidFill>
                          <a:latin typeface="Arial"/>
                        </a:defRPr>
                      </a:lvl5pPr>
                      <a:lvl6pPr marL="2286000" algn="l" rtl="0" eaLnBrk="1" latinLnBrk="0" hangingPunct="1">
                        <a:defRPr kumimoji="0" kern="1200">
                          <a:solidFill>
                            <a:schemeClr val="dk1"/>
                          </a:solidFill>
                          <a:latin typeface="Arial"/>
                        </a:defRPr>
                      </a:lvl6pPr>
                      <a:lvl7pPr marL="2743200" algn="l" rtl="0" eaLnBrk="1" latinLnBrk="0" hangingPunct="1">
                        <a:defRPr kumimoji="0" kern="1200">
                          <a:solidFill>
                            <a:schemeClr val="dk1"/>
                          </a:solidFill>
                          <a:latin typeface="Arial"/>
                        </a:defRPr>
                      </a:lvl7pPr>
                      <a:lvl8pPr marL="3200400" algn="l" rtl="0" eaLnBrk="1" latinLnBrk="0" hangingPunct="1">
                        <a:defRPr kumimoji="0" kern="1200">
                          <a:solidFill>
                            <a:schemeClr val="dk1"/>
                          </a:solidFill>
                          <a:latin typeface="Arial"/>
                        </a:defRPr>
                      </a:lvl8pPr>
                      <a:lvl9pPr marL="3657600" algn="l" rtl="0" eaLnBrk="1" latinLnBrk="0" hangingPunct="1">
                        <a:defRPr kumimoji="0" kern="1200">
                          <a:solidFill>
                            <a:schemeClr val="dk1"/>
                          </a:solidFill>
                          <a:latin typeface="Arial"/>
                        </a:defRPr>
                      </a:lvl9pPr>
                    </a:lstStyle>
                    <a:p>
                      <a:pPr algn="just" rtl="1"/>
                      <a:r>
                        <a:rPr lang="fa-IR" sz="1800" dirty="0">
                          <a:effectLst/>
                          <a:ea typeface="Times New Roman" panose="02020603050405020304" pitchFamily="18" charset="0"/>
                          <a:cs typeface="B Zar" panose="00000400000000000000" pitchFamily="2" charset="-78"/>
                        </a:rPr>
                        <a:t>بررسی نانوذرات اکسید منیزیم با مهندسی زیستی به عنوان عامل نانو پرایمینگ برای افزایش جوانه زنی بذر و قدرت گیاهچه گرم سبز </a:t>
                      </a:r>
                      <a:endParaRPr lang="fa-IR" dirty="0">
                        <a:solidFill>
                          <a:schemeClr val="bg1"/>
                        </a:solidFill>
                        <a:cs typeface="B Zar" panose="00000400000000000000" pitchFamily="2" charset="-7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6EA0B0">
                        <a:tint val="20000"/>
                      </a:srgbClr>
                    </a:solidFill>
                  </a:tcPr>
                </a:tc>
                <a:tc>
                  <a:txBody>
                    <a:bodyPr/>
                    <a:lstStyle>
                      <a:lvl1pPr marL="0" algn="l" rtl="0" eaLnBrk="1" latinLnBrk="0" hangingPunct="1">
                        <a:defRPr kumimoji="0" kern="1200">
                          <a:solidFill>
                            <a:schemeClr val="dk1"/>
                          </a:solidFill>
                          <a:latin typeface="Arial"/>
                        </a:defRPr>
                      </a:lvl1pPr>
                      <a:lvl2pPr marL="457200" algn="l" rtl="0" eaLnBrk="1" latinLnBrk="0" hangingPunct="1">
                        <a:defRPr kumimoji="0" kern="1200">
                          <a:solidFill>
                            <a:schemeClr val="dk1"/>
                          </a:solidFill>
                          <a:latin typeface="Arial"/>
                        </a:defRPr>
                      </a:lvl2pPr>
                      <a:lvl3pPr marL="914400" algn="l" rtl="0" eaLnBrk="1" latinLnBrk="0" hangingPunct="1">
                        <a:defRPr kumimoji="0" kern="1200">
                          <a:solidFill>
                            <a:schemeClr val="dk1"/>
                          </a:solidFill>
                          <a:latin typeface="Arial"/>
                        </a:defRPr>
                      </a:lvl3pPr>
                      <a:lvl4pPr marL="1371600" algn="l" rtl="0" eaLnBrk="1" latinLnBrk="0" hangingPunct="1">
                        <a:defRPr kumimoji="0" kern="1200">
                          <a:solidFill>
                            <a:schemeClr val="dk1"/>
                          </a:solidFill>
                          <a:latin typeface="Arial"/>
                        </a:defRPr>
                      </a:lvl4pPr>
                      <a:lvl5pPr marL="1828800" algn="l" rtl="0" eaLnBrk="1" latinLnBrk="0" hangingPunct="1">
                        <a:defRPr kumimoji="0" kern="1200">
                          <a:solidFill>
                            <a:schemeClr val="dk1"/>
                          </a:solidFill>
                          <a:latin typeface="Arial"/>
                        </a:defRPr>
                      </a:lvl5pPr>
                      <a:lvl6pPr marL="2286000" algn="l" rtl="0" eaLnBrk="1" latinLnBrk="0" hangingPunct="1">
                        <a:defRPr kumimoji="0" kern="1200">
                          <a:solidFill>
                            <a:schemeClr val="dk1"/>
                          </a:solidFill>
                          <a:latin typeface="Arial"/>
                        </a:defRPr>
                      </a:lvl6pPr>
                      <a:lvl7pPr marL="2743200" algn="l" rtl="0" eaLnBrk="1" latinLnBrk="0" hangingPunct="1">
                        <a:defRPr kumimoji="0" kern="1200">
                          <a:solidFill>
                            <a:schemeClr val="dk1"/>
                          </a:solidFill>
                          <a:latin typeface="Arial"/>
                        </a:defRPr>
                      </a:lvl7pPr>
                      <a:lvl8pPr marL="3200400" algn="l" rtl="0" eaLnBrk="1" latinLnBrk="0" hangingPunct="1">
                        <a:defRPr kumimoji="0" kern="1200">
                          <a:solidFill>
                            <a:schemeClr val="dk1"/>
                          </a:solidFill>
                          <a:latin typeface="Arial"/>
                        </a:defRPr>
                      </a:lvl8pPr>
                      <a:lvl9pPr marL="3657600" algn="l" rtl="0" eaLnBrk="1" latinLnBrk="0" hangingPunct="1">
                        <a:defRPr kumimoji="0" kern="1200">
                          <a:solidFill>
                            <a:schemeClr val="dk1"/>
                          </a:solidFill>
                          <a:latin typeface="Arial"/>
                        </a:defRPr>
                      </a:lvl9pPr>
                    </a:lstStyle>
                    <a:p>
                      <a:pPr marL="0" marR="0" algn="just" rtl="1">
                        <a:lnSpc>
                          <a:spcPct val="150000"/>
                        </a:lnSpc>
                        <a:spcBef>
                          <a:spcPts val="0"/>
                        </a:spcBef>
                        <a:spcAft>
                          <a:spcPts val="0"/>
                        </a:spcAft>
                      </a:pPr>
                      <a:r>
                        <a:rPr lang="fa-IR" sz="1800" dirty="0">
                          <a:effectLst/>
                          <a:latin typeface="Times New Roman" panose="02020603050405020304" pitchFamily="18" charset="0"/>
                          <a:ea typeface="Times New Roman" panose="02020603050405020304" pitchFamily="18" charset="0"/>
                          <a:cs typeface="B Zar" panose="00000400000000000000" pitchFamily="2" charset="-78"/>
                        </a:rPr>
                        <a:t>دانه‌های نانوپرایم شده با </a:t>
                      </a:r>
                      <a:r>
                        <a:rPr lang="en-US" sz="1800" dirty="0" err="1">
                          <a:effectLst/>
                          <a:latin typeface="Times New Roman" panose="02020603050405020304" pitchFamily="18" charset="0"/>
                          <a:ea typeface="Times New Roman" panose="02020603050405020304" pitchFamily="18" charset="0"/>
                          <a:cs typeface="B Zar" panose="00000400000000000000" pitchFamily="2" charset="-78"/>
                        </a:rPr>
                        <a:t>MgO</a:t>
                      </a:r>
                      <a:r>
                        <a:rPr lang="en-US" sz="1800" dirty="0">
                          <a:effectLst/>
                          <a:latin typeface="Times New Roman" panose="02020603050405020304" pitchFamily="18" charset="0"/>
                          <a:ea typeface="Times New Roman" panose="02020603050405020304" pitchFamily="18" charset="0"/>
                          <a:cs typeface="B Zar" panose="00000400000000000000" pitchFamily="2" charset="-78"/>
                        </a:rPr>
                        <a:t> (100</a:t>
                      </a:r>
                      <a:r>
                        <a:rPr lang="fa-IR" sz="1800" dirty="0">
                          <a:effectLst/>
                          <a:latin typeface="Times New Roman" panose="02020603050405020304" pitchFamily="18" charset="0"/>
                          <a:ea typeface="Times New Roman" panose="02020603050405020304" pitchFamily="18" charset="0"/>
                          <a:cs typeface="B Zar" panose="00000400000000000000" pitchFamily="2" charset="-78"/>
                        </a:rPr>
                        <a:t> میلی‌گرم در لیتر) جوانه‌زنی بذر (درصد) و بنیه گیاهچه را در مقایسه با روش هیدروپرایمینگ معمولی به‌طور معنی‌داری افزایش دادند.</a:t>
                      </a:r>
                      <a:endParaRPr lang="en-US" sz="1800" dirty="0">
                        <a:effectLst/>
                        <a:latin typeface="Times New Roman" panose="02020603050405020304" pitchFamily="18" charset="0"/>
                        <a:ea typeface="Times New Roman" panose="02020603050405020304" pitchFamily="18" charset="0"/>
                        <a:cs typeface="B Zar" panose="00000400000000000000" pitchFamily="2" charset="-78"/>
                      </a:endParaRPr>
                    </a:p>
                    <a:p>
                      <a:pPr algn="just" rtl="1"/>
                      <a:endParaRPr lang="fa-IR" dirty="0">
                        <a:solidFill>
                          <a:schemeClr val="bg1"/>
                        </a:solidFill>
                        <a:cs typeface="B Lotus" panose="00000400000000000000" pitchFamily="2" charset="-7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6EA0B0">
                        <a:tint val="20000"/>
                      </a:srgbClr>
                    </a:solidFill>
                  </a:tcPr>
                </a:tc>
                <a:extLst>
                  <a:ext uri="{0D108BD9-81ED-4DB2-BD59-A6C34878D82A}">
                    <a16:rowId xmlns:a16="http://schemas.microsoft.com/office/drawing/2014/main" val="73707452"/>
                  </a:ext>
                </a:extLst>
              </a:tr>
              <a:tr h="977594">
                <a:tc>
                  <a:txBody>
                    <a:bodyPr/>
                    <a:lstStyle>
                      <a:lvl1pPr marL="0" algn="l" rtl="0" eaLnBrk="1" latinLnBrk="0" hangingPunct="1">
                        <a:defRPr kumimoji="0" kern="1200">
                          <a:solidFill>
                            <a:schemeClr val="dk1"/>
                          </a:solidFill>
                          <a:latin typeface="Arial"/>
                        </a:defRPr>
                      </a:lvl1pPr>
                      <a:lvl2pPr marL="457200" algn="l" rtl="0" eaLnBrk="1" latinLnBrk="0" hangingPunct="1">
                        <a:defRPr kumimoji="0" kern="1200">
                          <a:solidFill>
                            <a:schemeClr val="dk1"/>
                          </a:solidFill>
                          <a:latin typeface="Arial"/>
                        </a:defRPr>
                      </a:lvl2pPr>
                      <a:lvl3pPr marL="914400" algn="l" rtl="0" eaLnBrk="1" latinLnBrk="0" hangingPunct="1">
                        <a:defRPr kumimoji="0" kern="1200">
                          <a:solidFill>
                            <a:schemeClr val="dk1"/>
                          </a:solidFill>
                          <a:latin typeface="Arial"/>
                        </a:defRPr>
                      </a:lvl3pPr>
                      <a:lvl4pPr marL="1371600" algn="l" rtl="0" eaLnBrk="1" latinLnBrk="0" hangingPunct="1">
                        <a:defRPr kumimoji="0" kern="1200">
                          <a:solidFill>
                            <a:schemeClr val="dk1"/>
                          </a:solidFill>
                          <a:latin typeface="Arial"/>
                        </a:defRPr>
                      </a:lvl4pPr>
                      <a:lvl5pPr marL="1828800" algn="l" rtl="0" eaLnBrk="1" latinLnBrk="0" hangingPunct="1">
                        <a:defRPr kumimoji="0" kern="1200">
                          <a:solidFill>
                            <a:schemeClr val="dk1"/>
                          </a:solidFill>
                          <a:latin typeface="Arial"/>
                        </a:defRPr>
                      </a:lvl5pPr>
                      <a:lvl6pPr marL="2286000" algn="l" rtl="0" eaLnBrk="1" latinLnBrk="0" hangingPunct="1">
                        <a:defRPr kumimoji="0" kern="1200">
                          <a:solidFill>
                            <a:schemeClr val="dk1"/>
                          </a:solidFill>
                          <a:latin typeface="Arial"/>
                        </a:defRPr>
                      </a:lvl6pPr>
                      <a:lvl7pPr marL="2743200" algn="l" rtl="0" eaLnBrk="1" latinLnBrk="0" hangingPunct="1">
                        <a:defRPr kumimoji="0" kern="1200">
                          <a:solidFill>
                            <a:schemeClr val="dk1"/>
                          </a:solidFill>
                          <a:latin typeface="Arial"/>
                        </a:defRPr>
                      </a:lvl7pPr>
                      <a:lvl8pPr marL="3200400" algn="l" rtl="0" eaLnBrk="1" latinLnBrk="0" hangingPunct="1">
                        <a:defRPr kumimoji="0" kern="1200">
                          <a:solidFill>
                            <a:schemeClr val="dk1"/>
                          </a:solidFill>
                          <a:latin typeface="Arial"/>
                        </a:defRPr>
                      </a:lvl8pPr>
                      <a:lvl9pPr marL="3657600" algn="l" rtl="0" eaLnBrk="1" latinLnBrk="0" hangingPunct="1">
                        <a:defRPr kumimoji="0" kern="1200">
                          <a:solidFill>
                            <a:schemeClr val="dk1"/>
                          </a:solidFill>
                          <a:latin typeface="Arial"/>
                        </a:defRPr>
                      </a:lvl9pPr>
                    </a:lstStyle>
                    <a:p>
                      <a:pPr marL="0" marR="0" algn="ctr">
                        <a:spcBef>
                          <a:spcPts val="0"/>
                        </a:spcBef>
                        <a:spcAft>
                          <a:spcPts val="0"/>
                        </a:spcAft>
                      </a:pPr>
                      <a:r>
                        <a:rPr lang="fa-IR" sz="1800" dirty="0">
                          <a:effectLst/>
                          <a:ea typeface="Times New Roman" panose="02020603050405020304" pitchFamily="18" charset="0"/>
                          <a:cs typeface="B Zar" panose="00000400000000000000" pitchFamily="2" charset="-78"/>
                        </a:rPr>
                        <a:t>آیسا (2018)</a:t>
                      </a:r>
                      <a:endParaRPr lang="fa-IR" sz="1800" dirty="0">
                        <a:solidFill>
                          <a:schemeClr val="bg1"/>
                        </a:solidFill>
                        <a:cs typeface="B Zar" panose="00000400000000000000" pitchFamily="2" charset="-7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6EA0B0">
                        <a:tint val="40000"/>
                      </a:srgbClr>
                    </a:solidFill>
                  </a:tcPr>
                </a:tc>
                <a:tc>
                  <a:txBody>
                    <a:bodyPr/>
                    <a:lstStyle>
                      <a:lvl1pPr marL="0" algn="l" rtl="0" eaLnBrk="1" latinLnBrk="0" hangingPunct="1">
                        <a:defRPr kumimoji="0" kern="1200">
                          <a:solidFill>
                            <a:schemeClr val="dk1"/>
                          </a:solidFill>
                          <a:latin typeface="Arial"/>
                        </a:defRPr>
                      </a:lvl1pPr>
                      <a:lvl2pPr marL="457200" algn="l" rtl="0" eaLnBrk="1" latinLnBrk="0" hangingPunct="1">
                        <a:defRPr kumimoji="0" kern="1200">
                          <a:solidFill>
                            <a:schemeClr val="dk1"/>
                          </a:solidFill>
                          <a:latin typeface="Arial"/>
                        </a:defRPr>
                      </a:lvl2pPr>
                      <a:lvl3pPr marL="914400" algn="l" rtl="0" eaLnBrk="1" latinLnBrk="0" hangingPunct="1">
                        <a:defRPr kumimoji="0" kern="1200">
                          <a:solidFill>
                            <a:schemeClr val="dk1"/>
                          </a:solidFill>
                          <a:latin typeface="Arial"/>
                        </a:defRPr>
                      </a:lvl3pPr>
                      <a:lvl4pPr marL="1371600" algn="l" rtl="0" eaLnBrk="1" latinLnBrk="0" hangingPunct="1">
                        <a:defRPr kumimoji="0" kern="1200">
                          <a:solidFill>
                            <a:schemeClr val="dk1"/>
                          </a:solidFill>
                          <a:latin typeface="Arial"/>
                        </a:defRPr>
                      </a:lvl4pPr>
                      <a:lvl5pPr marL="1828800" algn="l" rtl="0" eaLnBrk="1" latinLnBrk="0" hangingPunct="1">
                        <a:defRPr kumimoji="0" kern="1200">
                          <a:solidFill>
                            <a:schemeClr val="dk1"/>
                          </a:solidFill>
                          <a:latin typeface="Arial"/>
                        </a:defRPr>
                      </a:lvl5pPr>
                      <a:lvl6pPr marL="2286000" algn="l" rtl="0" eaLnBrk="1" latinLnBrk="0" hangingPunct="1">
                        <a:defRPr kumimoji="0" kern="1200">
                          <a:solidFill>
                            <a:schemeClr val="dk1"/>
                          </a:solidFill>
                          <a:latin typeface="Arial"/>
                        </a:defRPr>
                      </a:lvl6pPr>
                      <a:lvl7pPr marL="2743200" algn="l" rtl="0" eaLnBrk="1" latinLnBrk="0" hangingPunct="1">
                        <a:defRPr kumimoji="0" kern="1200">
                          <a:solidFill>
                            <a:schemeClr val="dk1"/>
                          </a:solidFill>
                          <a:latin typeface="Arial"/>
                        </a:defRPr>
                      </a:lvl7pPr>
                      <a:lvl8pPr marL="3200400" algn="l" rtl="0" eaLnBrk="1" latinLnBrk="0" hangingPunct="1">
                        <a:defRPr kumimoji="0" kern="1200">
                          <a:solidFill>
                            <a:schemeClr val="dk1"/>
                          </a:solidFill>
                          <a:latin typeface="Arial"/>
                        </a:defRPr>
                      </a:lvl8pPr>
                      <a:lvl9pPr marL="3657600" algn="l" rtl="0" eaLnBrk="1" latinLnBrk="0" hangingPunct="1">
                        <a:defRPr kumimoji="0" kern="1200">
                          <a:solidFill>
                            <a:schemeClr val="dk1"/>
                          </a:solidFill>
                          <a:latin typeface="Arial"/>
                        </a:defRPr>
                      </a:lvl9pPr>
                    </a:lstStyle>
                    <a:p>
                      <a:pPr algn="r" rtl="1"/>
                      <a:r>
                        <a:rPr lang="fa-IR" sz="1800" dirty="0">
                          <a:effectLst/>
                          <a:ea typeface="Times New Roman" panose="02020603050405020304" pitchFamily="18" charset="0"/>
                          <a:cs typeface="B Zar" panose="00000400000000000000" pitchFamily="2" charset="-78"/>
                        </a:rPr>
                        <a:t>مشخصات فیلم خوراکی مبتنی بر نشاسته ذرت همراه با نانو امولسیون روغن جوز هندی </a:t>
                      </a:r>
                      <a:endParaRPr lang="fa-IR" sz="1800" dirty="0">
                        <a:cs typeface="B Zar" panose="00000400000000000000" pitchFamily="2" charset="-7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6EA0B0">
                        <a:tint val="40000"/>
                      </a:srgbClr>
                    </a:solidFill>
                  </a:tcPr>
                </a:tc>
                <a:tc>
                  <a:txBody>
                    <a:bodyPr/>
                    <a:lstStyle>
                      <a:lvl1pPr marL="0" algn="l" rtl="0" eaLnBrk="1" latinLnBrk="0" hangingPunct="1">
                        <a:defRPr kumimoji="0" kern="1200">
                          <a:solidFill>
                            <a:schemeClr val="dk1"/>
                          </a:solidFill>
                          <a:latin typeface="Arial"/>
                        </a:defRPr>
                      </a:lvl1pPr>
                      <a:lvl2pPr marL="457200" algn="l" rtl="0" eaLnBrk="1" latinLnBrk="0" hangingPunct="1">
                        <a:defRPr kumimoji="0" kern="1200">
                          <a:solidFill>
                            <a:schemeClr val="dk1"/>
                          </a:solidFill>
                          <a:latin typeface="Arial"/>
                        </a:defRPr>
                      </a:lvl2pPr>
                      <a:lvl3pPr marL="914400" algn="l" rtl="0" eaLnBrk="1" latinLnBrk="0" hangingPunct="1">
                        <a:defRPr kumimoji="0" kern="1200">
                          <a:solidFill>
                            <a:schemeClr val="dk1"/>
                          </a:solidFill>
                          <a:latin typeface="Arial"/>
                        </a:defRPr>
                      </a:lvl3pPr>
                      <a:lvl4pPr marL="1371600" algn="l" rtl="0" eaLnBrk="1" latinLnBrk="0" hangingPunct="1">
                        <a:defRPr kumimoji="0" kern="1200">
                          <a:solidFill>
                            <a:schemeClr val="dk1"/>
                          </a:solidFill>
                          <a:latin typeface="Arial"/>
                        </a:defRPr>
                      </a:lvl4pPr>
                      <a:lvl5pPr marL="1828800" algn="l" rtl="0" eaLnBrk="1" latinLnBrk="0" hangingPunct="1">
                        <a:defRPr kumimoji="0" kern="1200">
                          <a:solidFill>
                            <a:schemeClr val="dk1"/>
                          </a:solidFill>
                          <a:latin typeface="Arial"/>
                        </a:defRPr>
                      </a:lvl5pPr>
                      <a:lvl6pPr marL="2286000" algn="l" rtl="0" eaLnBrk="1" latinLnBrk="0" hangingPunct="1">
                        <a:defRPr kumimoji="0" kern="1200">
                          <a:solidFill>
                            <a:schemeClr val="dk1"/>
                          </a:solidFill>
                          <a:latin typeface="Arial"/>
                        </a:defRPr>
                      </a:lvl6pPr>
                      <a:lvl7pPr marL="2743200" algn="l" rtl="0" eaLnBrk="1" latinLnBrk="0" hangingPunct="1">
                        <a:defRPr kumimoji="0" kern="1200">
                          <a:solidFill>
                            <a:schemeClr val="dk1"/>
                          </a:solidFill>
                          <a:latin typeface="Arial"/>
                        </a:defRPr>
                      </a:lvl7pPr>
                      <a:lvl8pPr marL="3200400" algn="l" rtl="0" eaLnBrk="1" latinLnBrk="0" hangingPunct="1">
                        <a:defRPr kumimoji="0" kern="1200">
                          <a:solidFill>
                            <a:schemeClr val="dk1"/>
                          </a:solidFill>
                          <a:latin typeface="Arial"/>
                        </a:defRPr>
                      </a:lvl8pPr>
                      <a:lvl9pPr marL="3657600" algn="l" rtl="0" eaLnBrk="1" latinLnBrk="0" hangingPunct="1">
                        <a:defRPr kumimoji="0" kern="1200">
                          <a:solidFill>
                            <a:schemeClr val="dk1"/>
                          </a:solidFill>
                          <a:latin typeface="Arial"/>
                        </a:defRPr>
                      </a:lvl9pPr>
                    </a:lstStyle>
                    <a:p>
                      <a:pPr algn="just" rtl="1"/>
                      <a:r>
                        <a:rPr lang="fa-IR" sz="1800" dirty="0">
                          <a:effectLst/>
                          <a:ea typeface="Times New Roman" panose="02020603050405020304" pitchFamily="18" charset="0"/>
                          <a:cs typeface="B Zar" panose="00000400000000000000" pitchFamily="2" charset="-78"/>
                        </a:rPr>
                        <a:t>افزایش غلظت نانوامولسیون روغن جوز هندی می‌تواند ضخامت فیلم را افزایش دهد</a:t>
                      </a:r>
                      <a:r>
                        <a:rPr lang="fa-IR" sz="1400" dirty="0">
                          <a:effectLst/>
                          <a:ea typeface="Times New Roman" panose="02020603050405020304" pitchFamily="18" charset="0"/>
                          <a:cs typeface="+mn-cs"/>
                        </a:rPr>
                        <a:t>. </a:t>
                      </a:r>
                      <a:endParaRPr lang="fa-IR" sz="1400" dirty="0">
                        <a:solidFill>
                          <a:schemeClr val="bg1"/>
                        </a:solidFill>
                        <a:cs typeface="B Lotus" panose="00000400000000000000" pitchFamily="2" charset="-7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6EA0B0">
                        <a:tint val="40000"/>
                      </a:srgbClr>
                    </a:solidFill>
                  </a:tcPr>
                </a:tc>
                <a:extLst>
                  <a:ext uri="{0D108BD9-81ED-4DB2-BD59-A6C34878D82A}">
                    <a16:rowId xmlns:a16="http://schemas.microsoft.com/office/drawing/2014/main" val="3683633296"/>
                  </a:ext>
                </a:extLst>
              </a:tr>
            </a:tbl>
          </a:graphicData>
        </a:graphic>
      </p:graphicFrame>
      <p:pic>
        <p:nvPicPr>
          <p:cNvPr id="6" name="Picture 2" descr="C:\Users\User\Desktop\Azad_University_logo-th3.png"/>
          <p:cNvPicPr>
            <a:picLocks noChangeAspect="1" noChangeArrowheads="1"/>
          </p:cNvPicPr>
          <p:nvPr/>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143673" y="265625"/>
            <a:ext cx="838200" cy="125185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927995" y="1814944"/>
            <a:ext cx="1264005" cy="3970318"/>
          </a:xfrm>
          <a:prstGeom prst="rect">
            <a:avLst/>
          </a:prstGeom>
          <a:noFill/>
        </p:spPr>
        <p:txBody>
          <a:bodyPr wrap="square" rtlCol="0">
            <a:spAutoFit/>
          </a:bodyPr>
          <a:lstStyle/>
          <a:p>
            <a:pPr algn="ctr" rtl="1"/>
            <a:r>
              <a:rPr lang="fa-IR" sz="1400" dirty="0">
                <a:solidFill>
                  <a:prstClr val="black"/>
                </a:solidFill>
                <a:latin typeface="Arial"/>
                <a:cs typeface="B Lotus"/>
              </a:rPr>
              <a:t>فصل اول:</a:t>
            </a:r>
          </a:p>
          <a:p>
            <a:pPr algn="ctr" rtl="1"/>
            <a:r>
              <a:rPr lang="fa-IR" sz="1400" b="1" dirty="0">
                <a:solidFill>
                  <a:schemeClr val="bg1"/>
                </a:solidFill>
                <a:latin typeface="Arial"/>
                <a:cs typeface="B Lotus"/>
              </a:rPr>
              <a:t>کلیات تحقیق</a:t>
            </a:r>
          </a:p>
          <a:p>
            <a:pPr algn="ctr" rtl="1"/>
            <a:endParaRPr lang="fa-IR" sz="1400" b="1" dirty="0">
              <a:solidFill>
                <a:prstClr val="black"/>
              </a:solidFill>
              <a:latin typeface="Arial"/>
              <a:cs typeface="B Lotus"/>
            </a:endParaRPr>
          </a:p>
          <a:p>
            <a:pPr algn="ctr" rtl="1"/>
            <a:r>
              <a:rPr lang="fa-IR" sz="1400" dirty="0">
                <a:solidFill>
                  <a:srgbClr val="FFFF00"/>
                </a:solidFill>
                <a:latin typeface="Arial"/>
                <a:cs typeface="B Lotus"/>
              </a:rPr>
              <a:t>فصل دوم:</a:t>
            </a:r>
          </a:p>
          <a:p>
            <a:pPr algn="ctr" rtl="1"/>
            <a:r>
              <a:rPr lang="fa-IR" sz="1400" b="1" dirty="0">
                <a:solidFill>
                  <a:srgbClr val="FFFF00"/>
                </a:solidFill>
                <a:latin typeface="Arial"/>
                <a:cs typeface="B Lotus"/>
              </a:rPr>
              <a:t>ادبیات تحقیق و پیشینه تحقیق</a:t>
            </a:r>
          </a:p>
          <a:p>
            <a:pPr algn="ctr" rtl="1"/>
            <a:endParaRPr lang="fa-IR" sz="1400" b="1" dirty="0">
              <a:solidFill>
                <a:prstClr val="black"/>
              </a:solidFill>
              <a:latin typeface="Arial"/>
              <a:cs typeface="B Lotus"/>
            </a:endParaRPr>
          </a:p>
          <a:p>
            <a:pPr algn="ctr" rtl="1"/>
            <a:r>
              <a:rPr lang="fa-IR" sz="1400" dirty="0">
                <a:solidFill>
                  <a:prstClr val="black"/>
                </a:solidFill>
                <a:latin typeface="Arial"/>
                <a:cs typeface="B Lotus"/>
              </a:rPr>
              <a:t>فصل سوم:</a:t>
            </a:r>
          </a:p>
          <a:p>
            <a:pPr algn="ctr" rtl="1"/>
            <a:r>
              <a:rPr lang="fa-IR" sz="1400" b="1" dirty="0">
                <a:solidFill>
                  <a:prstClr val="black"/>
                </a:solidFill>
                <a:latin typeface="Arial"/>
                <a:cs typeface="B Lotus"/>
              </a:rPr>
              <a:t>روش اجرای تحقیق</a:t>
            </a:r>
          </a:p>
          <a:p>
            <a:pPr algn="ctr" rtl="1"/>
            <a:endParaRPr lang="fa-IR" sz="1400" b="1" dirty="0">
              <a:solidFill>
                <a:prstClr val="black"/>
              </a:solidFill>
              <a:latin typeface="Arial"/>
              <a:cs typeface="B Lotus"/>
            </a:endParaRPr>
          </a:p>
          <a:p>
            <a:pPr algn="ctr" rtl="1"/>
            <a:r>
              <a:rPr lang="fa-IR" sz="1400" dirty="0">
                <a:solidFill>
                  <a:prstClr val="black"/>
                </a:solidFill>
                <a:latin typeface="Arial"/>
                <a:cs typeface="B Lotus"/>
              </a:rPr>
              <a:t>فصل چهارم:</a:t>
            </a:r>
          </a:p>
          <a:p>
            <a:pPr algn="ctr" rtl="1"/>
            <a:r>
              <a:rPr lang="fa-IR" sz="1400" b="1" dirty="0">
                <a:solidFill>
                  <a:prstClr val="black"/>
                </a:solidFill>
                <a:latin typeface="Arial"/>
                <a:cs typeface="B Lotus"/>
              </a:rPr>
              <a:t>تجزیه و تحلیل داده‌ها</a:t>
            </a:r>
          </a:p>
          <a:p>
            <a:pPr algn="ctr" rtl="1"/>
            <a:endParaRPr lang="fa-IR" sz="1400" b="1" dirty="0">
              <a:solidFill>
                <a:prstClr val="black"/>
              </a:solidFill>
              <a:latin typeface="Arial"/>
              <a:cs typeface="B Lotus"/>
            </a:endParaRPr>
          </a:p>
          <a:p>
            <a:pPr algn="ctr" rtl="1"/>
            <a:r>
              <a:rPr lang="fa-IR" sz="1400" dirty="0">
                <a:solidFill>
                  <a:prstClr val="black"/>
                </a:solidFill>
                <a:latin typeface="Arial"/>
                <a:cs typeface="B Lotus"/>
              </a:rPr>
              <a:t>فصل پنجم:</a:t>
            </a:r>
          </a:p>
          <a:p>
            <a:pPr algn="ctr" rtl="1"/>
            <a:r>
              <a:rPr lang="fa-IR" sz="1400" b="1" dirty="0">
                <a:solidFill>
                  <a:prstClr val="black"/>
                </a:solidFill>
                <a:latin typeface="Arial"/>
                <a:cs typeface="B Lotus"/>
              </a:rPr>
              <a:t>نتیجه‌گیری و پیشنهادات</a:t>
            </a:r>
          </a:p>
        </p:txBody>
      </p:sp>
      <p:sp>
        <p:nvSpPr>
          <p:cNvPr id="8" name="Left Arrow 7"/>
          <p:cNvSpPr/>
          <p:nvPr/>
        </p:nvSpPr>
        <p:spPr>
          <a:xfrm>
            <a:off x="8144834" y="2618509"/>
            <a:ext cx="2998839" cy="1939636"/>
          </a:xfrm>
          <a:prstGeom prst="leftArrow">
            <a:avLst/>
          </a:prstGeom>
        </p:spPr>
        <p:style>
          <a:lnRef idx="1">
            <a:schemeClr val="dk1"/>
          </a:lnRef>
          <a:fillRef idx="3">
            <a:schemeClr val="dk1"/>
          </a:fillRef>
          <a:effectRef idx="2">
            <a:schemeClr val="dk1"/>
          </a:effectRef>
          <a:fontRef idx="minor">
            <a:schemeClr val="lt1"/>
          </a:fontRef>
        </p:style>
        <p:txBody>
          <a:bodyPr rtlCol="0" anchor="ctr"/>
          <a:lstStyle/>
          <a:p>
            <a:r>
              <a:rPr lang="fa-IR" b="1" dirty="0">
                <a:solidFill>
                  <a:srgbClr val="FFFF00"/>
                </a:solidFill>
                <a:cs typeface="B Lotus"/>
              </a:rPr>
              <a:t>تحقیقات انجام شده در جهان</a:t>
            </a:r>
            <a:endParaRPr lang="en-US" b="1" dirty="0">
              <a:solidFill>
                <a:srgbClr val="FFFF00"/>
              </a:solidFill>
              <a:cs typeface="B Lotus"/>
            </a:endParaRPr>
          </a:p>
        </p:txBody>
      </p:sp>
    </p:spTree>
    <p:extLst>
      <p:ext uri="{BB962C8B-B14F-4D97-AF65-F5344CB8AC3E}">
        <p14:creationId xmlns:p14="http://schemas.microsoft.com/office/powerpoint/2010/main" val="3408946792"/>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latin typeface="Arial" pitchFamily="34" charset="0"/>
                <a:cs typeface="Arial" pitchFamily="34" charset="0"/>
              </a:rPr>
              <a:pPr/>
              <a:t>13</a:t>
            </a:fld>
            <a:endParaRPr lang="en-US">
              <a:latin typeface="Arial" pitchFamily="34" charset="0"/>
              <a:cs typeface="Arial" pitchFamily="34" charset="0"/>
            </a:endParaRPr>
          </a:p>
        </p:txBody>
      </p:sp>
      <p:pic>
        <p:nvPicPr>
          <p:cNvPr id="5" name="Picture 4">
            <a:extLst>
              <a:ext uri="{FF2B5EF4-FFF2-40B4-BE49-F238E27FC236}">
                <a16:creationId xmlns:a16="http://schemas.microsoft.com/office/drawing/2014/main" id="{F875656A-AB98-825C-38E2-9844248F9D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7042245"/>
          </a:xfrm>
          <a:prstGeom prst="rect">
            <a:avLst/>
          </a:prstGeom>
        </p:spPr>
      </p:pic>
      <p:sp>
        <p:nvSpPr>
          <p:cNvPr id="6" name="Title 1">
            <a:extLst>
              <a:ext uri="{FF2B5EF4-FFF2-40B4-BE49-F238E27FC236}">
                <a16:creationId xmlns:a16="http://schemas.microsoft.com/office/drawing/2014/main" id="{71733066-8420-2D86-3A40-D866FEF2CE0E}"/>
              </a:ext>
            </a:extLst>
          </p:cNvPr>
          <p:cNvSpPr txBox="1">
            <a:spLocks/>
          </p:cNvSpPr>
          <p:nvPr/>
        </p:nvSpPr>
        <p:spPr>
          <a:xfrm>
            <a:off x="7121267" y="2636838"/>
            <a:ext cx="4572000" cy="11430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rtl="1">
              <a:defRPr/>
            </a:pPr>
            <a:r>
              <a:rPr lang="fa-IR" sz="4800" b="1" dirty="0">
                <a:solidFill>
                  <a:schemeClr val="tx1"/>
                </a:solidFill>
                <a:latin typeface="Arial" pitchFamily="34" charset="0"/>
                <a:cs typeface="Arial" pitchFamily="34" charset="0"/>
              </a:rPr>
              <a:t>مواد و روش ها</a:t>
            </a:r>
          </a:p>
        </p:txBody>
      </p:sp>
    </p:spTree>
    <p:extLst>
      <p:ext uri="{BB962C8B-B14F-4D97-AF65-F5344CB8AC3E}">
        <p14:creationId xmlns:p14="http://schemas.microsoft.com/office/powerpoint/2010/main" val="78152411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2" descr="C:\Users\User\Desktop\Azad_University_logo-th3.png"/>
          <p:cNvPicPr>
            <a:picLocks noChangeAspect="1" noChangeArrowheads="1"/>
          </p:cNvPicPr>
          <p:nvPr/>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059611" y="81280"/>
            <a:ext cx="838200" cy="12518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0846709" y="1537854"/>
            <a:ext cx="1264005" cy="3970318"/>
          </a:xfrm>
          <a:prstGeom prst="rect">
            <a:avLst/>
          </a:prstGeom>
          <a:noFill/>
        </p:spPr>
        <p:txBody>
          <a:bodyPr wrap="square" rtlCol="0">
            <a:spAutoFit/>
          </a:bodyPr>
          <a:lstStyle/>
          <a:p>
            <a:pPr algn="ctr" rtl="1"/>
            <a:r>
              <a:rPr lang="fa-IR" sz="1400" dirty="0">
                <a:solidFill>
                  <a:prstClr val="black"/>
                </a:solidFill>
                <a:latin typeface="Arial" pitchFamily="34" charset="0"/>
                <a:cs typeface="Arial" pitchFamily="34" charset="0"/>
              </a:rPr>
              <a:t>فصل اول:</a:t>
            </a:r>
          </a:p>
          <a:p>
            <a:pPr algn="ctr" rtl="1"/>
            <a:r>
              <a:rPr lang="fa-IR" sz="1400" b="1" dirty="0">
                <a:latin typeface="Arial" pitchFamily="34" charset="0"/>
                <a:cs typeface="Arial" pitchFamily="34" charset="0"/>
              </a:rPr>
              <a:t>کلیات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دوم:</a:t>
            </a:r>
          </a:p>
          <a:p>
            <a:pPr algn="ctr" rtl="1"/>
            <a:r>
              <a:rPr lang="fa-IR" sz="1400" b="1" dirty="0">
                <a:solidFill>
                  <a:prstClr val="black"/>
                </a:solidFill>
                <a:latin typeface="Arial" pitchFamily="34" charset="0"/>
                <a:cs typeface="Arial" pitchFamily="34" charset="0"/>
              </a:rPr>
              <a:t>ادبیات تحقیق و پیشینه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srgbClr val="FFFF00"/>
                </a:solidFill>
                <a:latin typeface="Arial" pitchFamily="34" charset="0"/>
                <a:cs typeface="Arial" pitchFamily="34" charset="0"/>
              </a:rPr>
              <a:t>فصل سوم:</a:t>
            </a:r>
          </a:p>
          <a:p>
            <a:pPr algn="ctr" rtl="1"/>
            <a:r>
              <a:rPr lang="fa-IR" sz="1400" b="1" dirty="0">
                <a:solidFill>
                  <a:srgbClr val="FFFF00"/>
                </a:solidFill>
                <a:latin typeface="Arial" pitchFamily="34" charset="0"/>
                <a:cs typeface="Arial" pitchFamily="34" charset="0"/>
              </a:rPr>
              <a:t>روش اجرای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چهارم:</a:t>
            </a:r>
          </a:p>
          <a:p>
            <a:pPr algn="ctr" rtl="1"/>
            <a:r>
              <a:rPr lang="fa-IR" sz="1400" b="1" dirty="0">
                <a:solidFill>
                  <a:prstClr val="black"/>
                </a:solidFill>
                <a:latin typeface="Arial" pitchFamily="34" charset="0"/>
                <a:cs typeface="Arial" pitchFamily="34" charset="0"/>
              </a:rPr>
              <a:t>تجزیه و تحلیل داده‌ها</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پنجم:</a:t>
            </a:r>
          </a:p>
          <a:p>
            <a:pPr algn="ctr" rtl="1"/>
            <a:r>
              <a:rPr lang="fa-IR" sz="1400" b="1" dirty="0">
                <a:solidFill>
                  <a:prstClr val="black"/>
                </a:solidFill>
                <a:latin typeface="Arial" pitchFamily="34" charset="0"/>
                <a:cs typeface="Arial" pitchFamily="34" charset="0"/>
              </a:rPr>
              <a:t>نتیجه‌گیری و پیشنهادات</a:t>
            </a:r>
          </a:p>
        </p:txBody>
      </p:sp>
      <p:sp>
        <p:nvSpPr>
          <p:cNvPr id="7" name="Title 1"/>
          <p:cNvSpPr txBox="1">
            <a:spLocks/>
          </p:cNvSpPr>
          <p:nvPr/>
        </p:nvSpPr>
        <p:spPr>
          <a:xfrm>
            <a:off x="2722880" y="314960"/>
            <a:ext cx="5819831" cy="936897"/>
          </a:xfrm>
          <a:prstGeom prst="round2DiagRect">
            <a:avLst/>
          </a:prstGeom>
          <a:solidFill>
            <a:schemeClr val="accent3">
              <a:lumMod val="50000"/>
              <a:alpha val="25000"/>
            </a:schemeClr>
          </a:solidFill>
          <a:ln w="9525" cap="flat" cmpd="sng" algn="ctr">
            <a:noFill/>
            <a:prstDash val="solid"/>
          </a:ln>
          <a:effectLst/>
        </p:spPr>
        <p:txBody>
          <a:bodyPr rtlCol="0" anchor="ctr"/>
          <a:lstStyle>
            <a:defPPr>
              <a:defRPr lang="en-US"/>
            </a:defPPr>
            <a:lvl1pPr algn="ctr" defTabSz="914400">
              <a:defRPr sz="4400" kern="0">
                <a:solidFill>
                  <a:schemeClr val="tx1"/>
                </a:solidFill>
                <a:latin typeface="Arial" pitchFamily="34" charset="0"/>
                <a:cs typeface="Arial"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fa-IR" dirty="0"/>
              <a:t>محل و زمان انجام آزمایش</a:t>
            </a:r>
            <a:endParaRPr lang="en-US" dirty="0"/>
          </a:p>
        </p:txBody>
      </p:sp>
      <p:sp>
        <p:nvSpPr>
          <p:cNvPr id="2" name="Rectangle 1"/>
          <p:cNvSpPr/>
          <p:nvPr/>
        </p:nvSpPr>
        <p:spPr>
          <a:xfrm>
            <a:off x="1025234" y="1705368"/>
            <a:ext cx="9005455" cy="1006429"/>
          </a:xfrm>
          <a:prstGeom prst="rect">
            <a:avLst/>
          </a:prstGeom>
        </p:spPr>
        <p:txBody>
          <a:bodyPr wrap="square">
            <a:spAutoFit/>
          </a:bodyPr>
          <a:lstStyle/>
          <a:p>
            <a:pPr lvl="0" algn="just" defTabSz="914400" rtl="1">
              <a:lnSpc>
                <a:spcPct val="90000"/>
              </a:lnSpc>
              <a:spcBef>
                <a:spcPct val="20000"/>
              </a:spcBef>
              <a:buSzPct val="80000"/>
            </a:pPr>
            <a:r>
              <a:rPr lang="fa-IR" sz="2200" dirty="0">
                <a:latin typeface="Arial" pitchFamily="34" charset="0"/>
                <a:cs typeface="Arial" pitchFamily="34" charset="0"/>
              </a:rPr>
              <a:t>این آزمایش در زمستان سال 1402 و بهار 1403 در آزمایشگاه بیوتکنولوژی واقع در مجتمع آزمایشگاهی دانشگاه آزاد اسلامی واحد علوم و تحقیقات تهران اجرا شد و به مدت یک سال به طول انجامید.</a:t>
            </a:r>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b="7200"/>
          <a:stretch/>
        </p:blipFill>
        <p:spPr>
          <a:xfrm>
            <a:off x="2951822" y="2962801"/>
            <a:ext cx="5152281" cy="29925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1216527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par>
                          <p:cTn id="16" fill="hold">
                            <p:stCondLst>
                              <p:cond delay="1000"/>
                            </p:stCondLst>
                            <p:childTnLst>
                              <p:par>
                                <p:cTn id="17" presetID="31"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fltVal val="0"/>
                                          </p:val>
                                        </p:tav>
                                        <p:tav tm="100000">
                                          <p:val>
                                            <p:strVal val="#ppt_w"/>
                                          </p:val>
                                        </p:tav>
                                      </p:tavLst>
                                    </p:anim>
                                    <p:anim calcmode="lin" valueType="num">
                                      <p:cBhvr>
                                        <p:cTn id="20" dur="1000" fill="hold"/>
                                        <p:tgtEl>
                                          <p:spTgt spid="7"/>
                                        </p:tgtEl>
                                        <p:attrNameLst>
                                          <p:attrName>ppt_h</p:attrName>
                                        </p:attrNameLst>
                                      </p:cBhvr>
                                      <p:tavLst>
                                        <p:tav tm="0">
                                          <p:val>
                                            <p:fltVal val="0"/>
                                          </p:val>
                                        </p:tav>
                                        <p:tav tm="100000">
                                          <p:val>
                                            <p:strVal val="#ppt_h"/>
                                          </p:val>
                                        </p:tav>
                                      </p:tavLst>
                                    </p:anim>
                                    <p:anim calcmode="lin" valueType="num">
                                      <p:cBhvr>
                                        <p:cTn id="21" dur="1000" fill="hold"/>
                                        <p:tgtEl>
                                          <p:spTgt spid="7"/>
                                        </p:tgtEl>
                                        <p:attrNameLst>
                                          <p:attrName>style.rotation</p:attrName>
                                        </p:attrNameLst>
                                      </p:cBhvr>
                                      <p:tavLst>
                                        <p:tav tm="0">
                                          <p:val>
                                            <p:fltVal val="90"/>
                                          </p:val>
                                        </p:tav>
                                        <p:tav tm="100000">
                                          <p:val>
                                            <p:fltVal val="0"/>
                                          </p:val>
                                        </p:tav>
                                      </p:tavLst>
                                    </p:anim>
                                    <p:animEffect transition="in" filter="fade">
                                      <p:cBhvr>
                                        <p:cTn id="22" dur="10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righ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randombar(horizontal)">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C:\Users\User\Desktop\Azad_University_logo-th3.png">
            <a:extLst>
              <a:ext uri="{FF2B5EF4-FFF2-40B4-BE49-F238E27FC236}">
                <a16:creationId xmlns:a16="http://schemas.microsoft.com/office/drawing/2014/main" id="{AE70CC42-0412-D746-A23D-BD91B4CC8BCA}"/>
              </a:ext>
            </a:extLst>
          </p:cNvPr>
          <p:cNvPicPr>
            <a:picLocks noChangeAspect="1" noChangeArrowheads="1"/>
          </p:cNvPicPr>
          <p:nvPr/>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114792" y="152540"/>
            <a:ext cx="838200" cy="12518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0846709" y="1537854"/>
            <a:ext cx="1264005" cy="3970318"/>
          </a:xfrm>
          <a:prstGeom prst="rect">
            <a:avLst/>
          </a:prstGeom>
          <a:noFill/>
        </p:spPr>
        <p:txBody>
          <a:bodyPr wrap="square" rtlCol="0">
            <a:spAutoFit/>
          </a:bodyPr>
          <a:lstStyle/>
          <a:p>
            <a:pPr algn="ctr" rtl="1"/>
            <a:r>
              <a:rPr lang="fa-IR" sz="1400" dirty="0">
                <a:solidFill>
                  <a:prstClr val="black"/>
                </a:solidFill>
                <a:latin typeface="Arial" pitchFamily="34" charset="0"/>
                <a:cs typeface="Arial" pitchFamily="34" charset="0"/>
              </a:rPr>
              <a:t>فصل اول:</a:t>
            </a:r>
          </a:p>
          <a:p>
            <a:pPr algn="ctr" rtl="1"/>
            <a:r>
              <a:rPr lang="fa-IR" sz="1400" b="1" dirty="0">
                <a:latin typeface="Arial" pitchFamily="34" charset="0"/>
                <a:cs typeface="Arial" pitchFamily="34" charset="0"/>
              </a:rPr>
              <a:t>کلیات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دوم:</a:t>
            </a:r>
          </a:p>
          <a:p>
            <a:pPr algn="ctr" rtl="1"/>
            <a:r>
              <a:rPr lang="fa-IR" sz="1400" b="1" dirty="0">
                <a:solidFill>
                  <a:prstClr val="black"/>
                </a:solidFill>
                <a:latin typeface="Arial" pitchFamily="34" charset="0"/>
                <a:cs typeface="Arial" pitchFamily="34" charset="0"/>
              </a:rPr>
              <a:t>ادبیات تحقیق و پیشینه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srgbClr val="FF0000"/>
                </a:solidFill>
                <a:latin typeface="Arial" pitchFamily="34" charset="0"/>
                <a:cs typeface="Arial" pitchFamily="34" charset="0"/>
              </a:rPr>
              <a:t>فصل سوم:</a:t>
            </a:r>
          </a:p>
          <a:p>
            <a:pPr algn="ctr" rtl="1"/>
            <a:r>
              <a:rPr lang="fa-IR" sz="1400" b="1" dirty="0">
                <a:solidFill>
                  <a:srgbClr val="FF0000"/>
                </a:solidFill>
                <a:latin typeface="Arial" pitchFamily="34" charset="0"/>
                <a:cs typeface="Arial" pitchFamily="34" charset="0"/>
              </a:rPr>
              <a:t>روش اجرای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چهارم:</a:t>
            </a:r>
          </a:p>
          <a:p>
            <a:pPr algn="ctr" rtl="1"/>
            <a:r>
              <a:rPr lang="fa-IR" sz="1400" b="1" dirty="0">
                <a:solidFill>
                  <a:prstClr val="black"/>
                </a:solidFill>
                <a:latin typeface="Arial" pitchFamily="34" charset="0"/>
                <a:cs typeface="Arial" pitchFamily="34" charset="0"/>
              </a:rPr>
              <a:t>تجزیه و تحلیل داده‌ها</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پنجم:</a:t>
            </a:r>
          </a:p>
          <a:p>
            <a:pPr algn="ctr" rtl="1"/>
            <a:r>
              <a:rPr lang="fa-IR" sz="1400" b="1" dirty="0">
                <a:solidFill>
                  <a:prstClr val="black"/>
                </a:solidFill>
                <a:latin typeface="Arial" pitchFamily="34" charset="0"/>
                <a:cs typeface="Arial" pitchFamily="34" charset="0"/>
              </a:rPr>
              <a:t>نتیجه‌گیری و پیشنهادات</a:t>
            </a:r>
          </a:p>
        </p:txBody>
      </p:sp>
      <p:sp>
        <p:nvSpPr>
          <p:cNvPr id="4" name="Rounded Rectangle 2">
            <a:extLst>
              <a:ext uri="{FF2B5EF4-FFF2-40B4-BE49-F238E27FC236}">
                <a16:creationId xmlns:a16="http://schemas.microsoft.com/office/drawing/2014/main" id="{371BEC85-AB4F-5CE9-03E3-6D170F6C3F47}"/>
              </a:ext>
            </a:extLst>
          </p:cNvPr>
          <p:cNvSpPr/>
          <p:nvPr/>
        </p:nvSpPr>
        <p:spPr>
          <a:xfrm>
            <a:off x="3650681" y="455904"/>
            <a:ext cx="3958176" cy="948493"/>
          </a:xfrm>
          <a:prstGeom prst="round2DiagRect">
            <a:avLst/>
          </a:prstGeom>
          <a:solidFill>
            <a:schemeClr val="accent3">
              <a:lumMod val="50000"/>
              <a:alpha val="25000"/>
            </a:schemeClr>
          </a:solidFill>
          <a:ln w="9525" cap="flat" cmpd="sng" algn="ctr">
            <a:noFill/>
            <a:prstDash val="solid"/>
          </a:ln>
          <a:effectLst/>
        </p:spPr>
        <p:txBody>
          <a:bodyPr rtlCol="0" anchor="ctr"/>
          <a:lstStyle/>
          <a:p>
            <a:pPr algn="ctr" defTabSz="914400"/>
            <a:r>
              <a:rPr lang="fa-IR" sz="4400" kern="0" dirty="0">
                <a:latin typeface="Arial" pitchFamily="34" charset="0"/>
                <a:cs typeface="Arial" pitchFamily="34" charset="0"/>
              </a:rPr>
              <a:t>روش انجام تحقیق</a:t>
            </a:r>
          </a:p>
        </p:txBody>
      </p:sp>
      <p:sp>
        <p:nvSpPr>
          <p:cNvPr id="7" name="Rounded Rectangle 3">
            <a:extLst>
              <a:ext uri="{FF2B5EF4-FFF2-40B4-BE49-F238E27FC236}">
                <a16:creationId xmlns:a16="http://schemas.microsoft.com/office/drawing/2014/main" id="{1025A632-2BE9-9AED-CBA2-566A8F029CC2}"/>
              </a:ext>
            </a:extLst>
          </p:cNvPr>
          <p:cNvSpPr/>
          <p:nvPr/>
        </p:nvSpPr>
        <p:spPr>
          <a:xfrm>
            <a:off x="7498080" y="3287073"/>
            <a:ext cx="2971800" cy="762000"/>
          </a:xfrm>
          <a:prstGeom prst="roundRect">
            <a:avLst/>
          </a:prstGeom>
          <a:solidFill>
            <a:schemeClr val="accent3">
              <a:lumMod val="50000"/>
              <a:alpha val="25000"/>
            </a:schemeClr>
          </a:solidFill>
          <a:ln w="9525" cap="flat" cmpd="sng" algn="ctr">
            <a:noFill/>
            <a:prstDash val="solid"/>
          </a:ln>
          <a:effectLst/>
        </p:spPr>
        <p:txBody>
          <a:bodyPr rtlCol="0" anchor="ctr"/>
          <a:lstStyle/>
          <a:p>
            <a:pPr algn="ctr" defTabSz="914400"/>
            <a:r>
              <a:rPr lang="fa-IR" sz="3200" kern="0" dirty="0">
                <a:solidFill>
                  <a:schemeClr val="tx1"/>
                </a:solidFill>
                <a:latin typeface="Arial" pitchFamily="34" charset="0"/>
                <a:cs typeface="Arial" pitchFamily="34" charset="0"/>
              </a:rPr>
              <a:t>بررسی آزمایشگاهی</a:t>
            </a:r>
          </a:p>
        </p:txBody>
      </p:sp>
      <p:cxnSp>
        <p:nvCxnSpPr>
          <p:cNvPr id="8" name="Straight Arrow Connector 7">
            <a:extLst>
              <a:ext uri="{FF2B5EF4-FFF2-40B4-BE49-F238E27FC236}">
                <a16:creationId xmlns:a16="http://schemas.microsoft.com/office/drawing/2014/main" id="{F390E504-E855-869D-674A-080AA7EEA424}"/>
              </a:ext>
            </a:extLst>
          </p:cNvPr>
          <p:cNvCxnSpPr/>
          <p:nvPr/>
        </p:nvCxnSpPr>
        <p:spPr>
          <a:xfrm flipH="1" flipV="1">
            <a:off x="5633266" y="2497869"/>
            <a:ext cx="1766994" cy="735330"/>
          </a:xfrm>
          <a:prstGeom prst="straightConnector1">
            <a:avLst/>
          </a:prstGeom>
          <a:noFill/>
          <a:ln w="38100" cap="flat" cmpd="sng" algn="ctr">
            <a:solidFill>
              <a:srgbClr val="9BBB59"/>
            </a:solidFill>
            <a:prstDash val="solid"/>
            <a:tailEnd type="arrow"/>
          </a:ln>
          <a:effectLst>
            <a:outerShdw blurRad="40000" dist="23000" dir="5400000" rotWithShape="0">
              <a:srgbClr val="000000">
                <a:alpha val="35000"/>
              </a:srgbClr>
            </a:outerShdw>
          </a:effectLst>
        </p:spPr>
      </p:cxnSp>
      <p:sp>
        <p:nvSpPr>
          <p:cNvPr id="10" name="Rounded Rectangle 4">
            <a:extLst>
              <a:ext uri="{FF2B5EF4-FFF2-40B4-BE49-F238E27FC236}">
                <a16:creationId xmlns:a16="http://schemas.microsoft.com/office/drawing/2014/main" id="{7D046073-2923-C454-8D5A-718B6CD198A0}"/>
              </a:ext>
            </a:extLst>
          </p:cNvPr>
          <p:cNvSpPr/>
          <p:nvPr/>
        </p:nvSpPr>
        <p:spPr>
          <a:xfrm>
            <a:off x="1856509" y="2020186"/>
            <a:ext cx="3588343" cy="1083231"/>
          </a:xfrm>
          <a:prstGeom prst="roundRect">
            <a:avLst/>
          </a:prstGeom>
          <a:solidFill>
            <a:schemeClr val="accent3">
              <a:lumMod val="50000"/>
              <a:alpha val="25000"/>
            </a:schemeClr>
          </a:solidFill>
          <a:ln w="9525" cap="flat" cmpd="sng" algn="ctr">
            <a:noFill/>
            <a:prstDash val="solid"/>
          </a:ln>
          <a:effectLst/>
        </p:spPr>
        <p:txBody>
          <a:bodyPr rtlCol="0" anchor="ctr"/>
          <a:lstStyle/>
          <a:p>
            <a:pPr algn="ctr" defTabSz="914400"/>
            <a:r>
              <a:rPr lang="ar-SA" sz="2000" kern="0" dirty="0">
                <a:solidFill>
                  <a:schemeClr val="tx1"/>
                </a:solidFill>
                <a:latin typeface="Arial" pitchFamily="34" charset="0"/>
                <a:cs typeface="Arial" pitchFamily="34" charset="0"/>
              </a:rPr>
              <a:t>تهی</a:t>
            </a:r>
            <a:r>
              <a:rPr lang="ku-Arab-IQ" sz="2000" kern="0" dirty="0">
                <a:solidFill>
                  <a:schemeClr val="tx1"/>
                </a:solidFill>
                <a:latin typeface="Arial" pitchFamily="34" charset="0"/>
                <a:cs typeface="Arial" pitchFamily="34" charset="0"/>
              </a:rPr>
              <a:t>ه</a:t>
            </a:r>
            <a:r>
              <a:rPr lang="ar-SA" sz="2000" kern="0" dirty="0">
                <a:solidFill>
                  <a:schemeClr val="tx1"/>
                </a:solidFill>
                <a:latin typeface="Arial" pitchFamily="34" charset="0"/>
                <a:cs typeface="Arial" pitchFamily="34" charset="0"/>
              </a:rPr>
              <a:t> نانوذر</a:t>
            </a:r>
            <a:r>
              <a:rPr lang="ku-Arab-IQ" sz="2000" kern="0" dirty="0">
                <a:solidFill>
                  <a:schemeClr val="tx1"/>
                </a:solidFill>
                <a:latin typeface="Arial" pitchFamily="34" charset="0"/>
                <a:cs typeface="Arial" pitchFamily="34" charset="0"/>
              </a:rPr>
              <a:t>ه</a:t>
            </a:r>
            <a:r>
              <a:rPr lang="ar-SA" sz="2000" kern="0" dirty="0">
                <a:solidFill>
                  <a:schemeClr val="tx1"/>
                </a:solidFill>
                <a:latin typeface="Arial" pitchFamily="34" charset="0"/>
                <a:cs typeface="Arial" pitchFamily="34" charset="0"/>
              </a:rPr>
              <a:t> سولفوربیوژنیک</a:t>
            </a:r>
            <a:r>
              <a:rPr lang="fa-IR" sz="2000" kern="0" dirty="0">
                <a:solidFill>
                  <a:schemeClr val="tx1"/>
                </a:solidFill>
                <a:latin typeface="Arial" pitchFamily="34" charset="0"/>
                <a:cs typeface="Arial" pitchFamily="34" charset="0"/>
              </a:rPr>
              <a:t> </a:t>
            </a:r>
          </a:p>
          <a:p>
            <a:pPr algn="ctr" defTabSz="914400"/>
            <a:r>
              <a:rPr lang="ar-SA" sz="2000" kern="0" dirty="0">
                <a:solidFill>
                  <a:schemeClr val="tx1"/>
                </a:solidFill>
                <a:latin typeface="Arial" pitchFamily="34" charset="0"/>
                <a:cs typeface="Arial" pitchFamily="34" charset="0"/>
              </a:rPr>
              <a:t>ترکیبات فیتوشیمیایی چای سبز برای بیوسنتز سولفور</a:t>
            </a:r>
            <a:r>
              <a:rPr lang="fa-IR" sz="2000" kern="0" dirty="0">
                <a:solidFill>
                  <a:schemeClr val="tx1"/>
                </a:solidFill>
                <a:latin typeface="Arial" pitchFamily="34" charset="0"/>
                <a:cs typeface="Arial" pitchFamily="34" charset="0"/>
              </a:rPr>
              <a:t> و نانوپگان</a:t>
            </a:r>
            <a:r>
              <a:rPr lang="ar-SA" sz="2000" kern="0" dirty="0">
                <a:solidFill>
                  <a:schemeClr val="tx1"/>
                </a:solidFill>
                <a:latin typeface="Arial" pitchFamily="34" charset="0"/>
                <a:cs typeface="Arial" pitchFamily="34" charset="0"/>
              </a:rPr>
              <a:t>  </a:t>
            </a:r>
            <a:endParaRPr lang="en-US" sz="2000" kern="0" dirty="0">
              <a:solidFill>
                <a:schemeClr val="tx1"/>
              </a:solidFill>
              <a:latin typeface="Arial" pitchFamily="34" charset="0"/>
              <a:cs typeface="Arial" pitchFamily="34" charset="0"/>
            </a:endParaRPr>
          </a:p>
        </p:txBody>
      </p:sp>
      <p:sp>
        <p:nvSpPr>
          <p:cNvPr id="11" name="Rounded Rectangle 6">
            <a:extLst>
              <a:ext uri="{FF2B5EF4-FFF2-40B4-BE49-F238E27FC236}">
                <a16:creationId xmlns:a16="http://schemas.microsoft.com/office/drawing/2014/main" id="{C35CFF38-DB4A-BEFA-FD8B-869E3AD00641}"/>
              </a:ext>
            </a:extLst>
          </p:cNvPr>
          <p:cNvSpPr/>
          <p:nvPr/>
        </p:nvSpPr>
        <p:spPr>
          <a:xfrm>
            <a:off x="1856509" y="4399301"/>
            <a:ext cx="3588342" cy="1108871"/>
          </a:xfrm>
          <a:prstGeom prst="roundRect">
            <a:avLst/>
          </a:prstGeom>
          <a:solidFill>
            <a:schemeClr val="accent3">
              <a:lumMod val="50000"/>
              <a:alpha val="25000"/>
            </a:schemeClr>
          </a:solidFill>
          <a:ln w="9525" cap="flat" cmpd="sng" algn="ctr">
            <a:noFill/>
            <a:prstDash val="solid"/>
          </a:ln>
          <a:effectLst/>
        </p:spPr>
        <p:txBody>
          <a:bodyPr rtlCol="0" anchor="ctr"/>
          <a:lstStyle/>
          <a:p>
            <a:pPr algn="ctr" defTabSz="914400"/>
            <a:r>
              <a:rPr lang="fa-IR" sz="2000" kern="0" dirty="0">
                <a:solidFill>
                  <a:schemeClr val="tx1"/>
                </a:solidFill>
                <a:latin typeface="Arial" pitchFamily="34" charset="0"/>
                <a:cs typeface="Arial" pitchFamily="34" charset="0"/>
              </a:rPr>
              <a:t>تست جوانه­زنی بر روی بذور گندم و جو و خیار و گوجه­فرنگی </a:t>
            </a:r>
            <a:endParaRPr lang="en-US" sz="2000" kern="0" dirty="0">
              <a:solidFill>
                <a:schemeClr val="tx1"/>
              </a:solidFill>
              <a:latin typeface="Arial" pitchFamily="34" charset="0"/>
              <a:cs typeface="Arial" pitchFamily="34" charset="0"/>
            </a:endParaRPr>
          </a:p>
        </p:txBody>
      </p:sp>
      <p:cxnSp>
        <p:nvCxnSpPr>
          <p:cNvPr id="12" name="Straight Arrow Connector 11">
            <a:extLst>
              <a:ext uri="{FF2B5EF4-FFF2-40B4-BE49-F238E27FC236}">
                <a16:creationId xmlns:a16="http://schemas.microsoft.com/office/drawing/2014/main" id="{DB41D190-4333-F6F3-8F23-A10B3FF40DC6}"/>
              </a:ext>
            </a:extLst>
          </p:cNvPr>
          <p:cNvCxnSpPr/>
          <p:nvPr/>
        </p:nvCxnSpPr>
        <p:spPr>
          <a:xfrm flipH="1">
            <a:off x="5561753" y="4080972"/>
            <a:ext cx="1838507" cy="872764"/>
          </a:xfrm>
          <a:prstGeom prst="straightConnector1">
            <a:avLst/>
          </a:prstGeom>
          <a:noFill/>
          <a:ln w="38100" cap="flat" cmpd="sng" algn="ctr">
            <a:solidFill>
              <a:srgbClr val="9BBB59"/>
            </a:solidFill>
            <a:prstDash val="solid"/>
            <a:tailEnd type="arrow"/>
          </a:ln>
          <a:effectLst>
            <a:outerShdw blurRad="40000" dist="23000" dir="5400000" rotWithShape="0">
              <a:srgbClr val="000000">
                <a:alpha val="35000"/>
              </a:srgbClr>
            </a:outerShdw>
          </a:effectLst>
        </p:spPr>
      </p:cxnSp>
      <p:sp>
        <p:nvSpPr>
          <p:cNvPr id="2" name="Rounded Rectangle 1"/>
          <p:cNvSpPr/>
          <p:nvPr/>
        </p:nvSpPr>
        <p:spPr>
          <a:xfrm>
            <a:off x="1856509" y="3233199"/>
            <a:ext cx="3588342" cy="1036320"/>
          </a:xfrm>
          <a:prstGeom prst="roundRect">
            <a:avLst/>
          </a:prstGeom>
          <a:solidFill>
            <a:schemeClr val="accent3">
              <a:lumMod val="50000"/>
              <a:alpha val="25000"/>
            </a:schemeClr>
          </a:solidFill>
          <a:ln w="9525" cap="flat" cmpd="sng" algn="ctr">
            <a:noFill/>
            <a:prstDash val="solid"/>
          </a:ln>
          <a:effectLst/>
        </p:spPr>
        <p:txBody>
          <a:bodyPr rtlCol="0" anchor="ctr"/>
          <a:lstStyle/>
          <a:p>
            <a:pPr algn="ctr" defTabSz="914400"/>
            <a:r>
              <a:rPr lang="ar-SA" sz="2000" kern="0" dirty="0">
                <a:solidFill>
                  <a:schemeClr val="tx1"/>
                </a:solidFill>
                <a:latin typeface="Arial" pitchFamily="34" charset="0"/>
                <a:cs typeface="Arial" pitchFamily="34" charset="0"/>
              </a:rPr>
              <a:t>جداسازی ترکیبات روش­های ماسیراسیون و سونویکاسیون </a:t>
            </a:r>
            <a:endParaRPr lang="en-US" sz="2000" kern="0" dirty="0">
              <a:solidFill>
                <a:schemeClr val="tx1"/>
              </a:solidFill>
              <a:latin typeface="Arial" pitchFamily="34" charset="0"/>
              <a:cs typeface="Arial" pitchFamily="34" charset="0"/>
            </a:endParaRPr>
          </a:p>
        </p:txBody>
      </p:sp>
      <p:cxnSp>
        <p:nvCxnSpPr>
          <p:cNvPr id="13" name="Straight Arrow Connector 12">
            <a:extLst>
              <a:ext uri="{FF2B5EF4-FFF2-40B4-BE49-F238E27FC236}">
                <a16:creationId xmlns:a16="http://schemas.microsoft.com/office/drawing/2014/main" id="{DB41D190-4333-F6F3-8F23-A10B3FF40DC6}"/>
              </a:ext>
            </a:extLst>
          </p:cNvPr>
          <p:cNvCxnSpPr/>
          <p:nvPr/>
        </p:nvCxnSpPr>
        <p:spPr>
          <a:xfrm flipH="1">
            <a:off x="5561752" y="3708827"/>
            <a:ext cx="1747914" cy="45974"/>
          </a:xfrm>
          <a:prstGeom prst="straightConnector1">
            <a:avLst/>
          </a:prstGeom>
          <a:noFill/>
          <a:ln w="38100" cap="flat" cmpd="sng" algn="ctr">
            <a:solidFill>
              <a:srgbClr val="9BBB59"/>
            </a:solidFill>
            <a:prstDash val="solid"/>
            <a:tailEnd type="arrow"/>
          </a:ln>
          <a:effectLst>
            <a:outerShdw blurRad="40000" dist="23000" dir="5400000" rotWithShape="0">
              <a:srgbClr val="000000">
                <a:alpha val="35000"/>
              </a:srgbClr>
            </a:outerShdw>
          </a:effectLst>
        </p:spPr>
      </p:cxnSp>
    </p:spTree>
    <p:extLst>
      <p:ext uri="{BB962C8B-B14F-4D97-AF65-F5344CB8AC3E}">
        <p14:creationId xmlns:p14="http://schemas.microsoft.com/office/powerpoint/2010/main" val="7882498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500"/>
                                        <p:tgtEl>
                                          <p:spTgt spid="6"/>
                                        </p:tgtEl>
                                      </p:cBhvr>
                                    </p:animEffect>
                                  </p:childTnLst>
                                </p:cTn>
                              </p:par>
                            </p:childTnLst>
                          </p:cTn>
                        </p:par>
                        <p:par>
                          <p:cTn id="12" fill="hold">
                            <p:stCondLst>
                              <p:cond delay="1000"/>
                            </p:stCondLst>
                            <p:childTnLst>
                              <p:par>
                                <p:cTn id="13" presetID="47"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1+#ppt_w/2"/>
                                          </p:val>
                                        </p:tav>
                                        <p:tav tm="100000">
                                          <p:val>
                                            <p:strVal val="#ppt_x"/>
                                          </p:val>
                                        </p:tav>
                                      </p:tavLst>
                                    </p:anim>
                                    <p:anim calcmode="lin" valueType="num">
                                      <p:cBhvr additive="base">
                                        <p:cTn id="23"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down)">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right)">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right)">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wipe(right)">
                                      <p:cBhvr>
                                        <p:cTn id="43" dur="500"/>
                                        <p:tgtEl>
                                          <p:spTgt spid="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right)">
                                      <p:cBhvr>
                                        <p:cTn id="48" dur="5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2"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wipe(right)">
                                      <p:cBhvr>
                                        <p:cTn id="5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animBg="1"/>
      <p:bldP spid="7" grpId="0" animBg="1"/>
      <p:bldP spid="10" grpId="0" animBg="1"/>
      <p:bldP spid="11" grpId="0" animBg="1"/>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bright="-8000"/>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2286000"/>
            <a:ext cx="7652068" cy="3140579"/>
          </a:xfrm>
        </p:spPr>
        <p:txBody>
          <a:bodyPr>
            <a:normAutofit fontScale="70000" lnSpcReduction="20000"/>
          </a:bodyPr>
          <a:lstStyle/>
          <a:p>
            <a:pPr marL="0" indent="0" algn="r" rtl="1">
              <a:lnSpc>
                <a:spcPct val="107000"/>
              </a:lnSpc>
              <a:spcBef>
                <a:spcPts val="0"/>
              </a:spcBef>
              <a:spcAft>
                <a:spcPts val="800"/>
              </a:spcAft>
              <a:buNone/>
            </a:pPr>
            <a:r>
              <a:rPr lang="ar-SA" dirty="0">
                <a:solidFill>
                  <a:srgbClr val="000000"/>
                </a:solidFill>
                <a:latin typeface="Arial" pitchFamily="34" charset="0"/>
                <a:ea typeface="Calibri" panose="020F0502020204030204" pitchFamily="34" charset="0"/>
                <a:cs typeface="Arial" pitchFamily="34" charset="0"/>
              </a:rPr>
              <a:t>برای تهیه نانو سولفور از روش سنتز سبز استفاده شد. برای بیوسنتز نانو سولفور ابتدا مواد سدیم تیوسولفات</a:t>
            </a:r>
            <a:endParaRPr lang="ar-IQ" dirty="0">
              <a:solidFill>
                <a:srgbClr val="000000"/>
              </a:solidFill>
              <a:latin typeface="Arial" pitchFamily="34" charset="0"/>
              <a:ea typeface="Calibri" panose="020F0502020204030204" pitchFamily="34" charset="0"/>
              <a:cs typeface="Arial" pitchFamily="34" charset="0"/>
            </a:endParaRPr>
          </a:p>
          <a:p>
            <a:pPr marL="0" indent="0" algn="r" rtl="1">
              <a:lnSpc>
                <a:spcPct val="107000"/>
              </a:lnSpc>
              <a:spcBef>
                <a:spcPts val="0"/>
              </a:spcBef>
              <a:spcAft>
                <a:spcPts val="800"/>
              </a:spcAft>
              <a:buNone/>
            </a:pPr>
            <a:r>
              <a:rPr lang="ar-SA" dirty="0">
                <a:solidFill>
                  <a:srgbClr val="000000"/>
                </a:solidFill>
                <a:latin typeface="Arial" pitchFamily="34" charset="0"/>
                <a:ea typeface="Calibri" panose="020F0502020204030204" pitchFamily="34" charset="0"/>
                <a:cs typeface="Arial" pitchFamily="34" charset="0"/>
              </a:rPr>
              <a:t>پنتاهیدرات، سیتریک اسید و عصاره چای سبز تهیه گردید و با استفاده از آب دیونیزه، استوک مواد آماده گردید. </a:t>
            </a:r>
            <a:endParaRPr lang="en-US" sz="1400" dirty="0">
              <a:latin typeface="Arial" pitchFamily="34" charset="0"/>
              <a:ea typeface="Calibri" panose="020F0502020204030204" pitchFamily="34" charset="0"/>
              <a:cs typeface="Arial" pitchFamily="34" charset="0"/>
            </a:endParaRPr>
          </a:p>
          <a:p>
            <a:pPr marL="0" indent="0" algn="r" rtl="1">
              <a:lnSpc>
                <a:spcPct val="150000"/>
              </a:lnSpc>
              <a:spcBef>
                <a:spcPts val="0"/>
              </a:spcBef>
              <a:spcAft>
                <a:spcPts val="800"/>
              </a:spcAft>
              <a:buNone/>
            </a:pPr>
            <a:r>
              <a:rPr lang="fa-IR" dirty="0">
                <a:solidFill>
                  <a:srgbClr val="000000"/>
                </a:solidFill>
                <a:latin typeface="Arial" pitchFamily="34" charset="0"/>
                <a:ea typeface="Calibri" panose="020F0502020204030204" pitchFamily="34" charset="0"/>
                <a:cs typeface="Arial" pitchFamily="34" charset="0"/>
              </a:rPr>
              <a:t>ابتدا سدیم تیوسولفات پنتاهیدرات در</a:t>
            </a:r>
            <a:r>
              <a:rPr lang="en-US" dirty="0">
                <a:solidFill>
                  <a:srgbClr val="000000"/>
                </a:solidFill>
                <a:latin typeface="Arial" pitchFamily="34" charset="0"/>
                <a:ea typeface="Calibri" panose="020F0502020204030204" pitchFamily="34" charset="0"/>
                <a:cs typeface="Arial" pitchFamily="34" charset="0"/>
              </a:rPr>
              <a:t>ml </a:t>
            </a:r>
            <a:r>
              <a:rPr lang="fa-IR" dirty="0">
                <a:solidFill>
                  <a:srgbClr val="000000"/>
                </a:solidFill>
                <a:latin typeface="Arial" pitchFamily="34" charset="0"/>
                <a:ea typeface="Calibri" panose="020F0502020204030204" pitchFamily="34" charset="0"/>
                <a:cs typeface="Arial" pitchFamily="34" charset="0"/>
              </a:rPr>
              <a:t> 50 آب دیونیزه حل شد. سپس </a:t>
            </a:r>
            <a:r>
              <a:rPr lang="en-US" dirty="0">
                <a:solidFill>
                  <a:srgbClr val="000000"/>
                </a:solidFill>
                <a:latin typeface="Arial" pitchFamily="34" charset="0"/>
                <a:ea typeface="Calibri" panose="020F0502020204030204" pitchFamily="34" charset="0"/>
                <a:cs typeface="Arial" pitchFamily="34" charset="0"/>
              </a:rPr>
              <a:t>20 ml</a:t>
            </a:r>
            <a:r>
              <a:rPr lang="fa-IR" dirty="0">
                <a:solidFill>
                  <a:srgbClr val="000000"/>
                </a:solidFill>
                <a:latin typeface="Arial" pitchFamily="34" charset="0"/>
                <a:ea typeface="Calibri" panose="020F0502020204030204" pitchFamily="34" charset="0"/>
                <a:cs typeface="Arial" pitchFamily="34" charset="0"/>
              </a:rPr>
              <a:t> عصاره چای سبز به استوک سدیم تیوسولفات اضافه شد. پس از 5  دقیقه هم زدن مداوم ، </a:t>
            </a:r>
            <a:r>
              <a:rPr lang="en-US" dirty="0">
                <a:solidFill>
                  <a:srgbClr val="000000"/>
                </a:solidFill>
                <a:latin typeface="Arial" pitchFamily="34" charset="0"/>
                <a:ea typeface="Calibri" panose="020F0502020204030204" pitchFamily="34" charset="0"/>
                <a:cs typeface="Arial" pitchFamily="34" charset="0"/>
              </a:rPr>
              <a:t>25 ml</a:t>
            </a:r>
            <a:r>
              <a:rPr lang="fa-IR" dirty="0">
                <a:solidFill>
                  <a:srgbClr val="000000"/>
                </a:solidFill>
                <a:latin typeface="Arial" pitchFamily="34" charset="0"/>
                <a:ea typeface="Calibri" panose="020F0502020204030204" pitchFamily="34" charset="0"/>
                <a:cs typeface="Arial" pitchFamily="34" charset="0"/>
              </a:rPr>
              <a:t> اسید سیتریک به مخلوط واکنش قبلی اضافه شد. پس از اینکه مخلوط به مدت 1 ساعت توسط استیرر هم زده شد، یک رسوب مشاهده شد. رسوب پس از شست و شو با آب دیونیزه و اتانول از طریق سانترفیوز در سرعت </a:t>
            </a:r>
            <a:r>
              <a:rPr lang="en-GB" dirty="0">
                <a:solidFill>
                  <a:srgbClr val="000000"/>
                </a:solidFill>
                <a:latin typeface="Arial" pitchFamily="34" charset="0"/>
                <a:ea typeface="Calibri" panose="020F0502020204030204" pitchFamily="34" charset="0"/>
                <a:cs typeface="Arial" pitchFamily="34" charset="0"/>
              </a:rPr>
              <a:t>10000 </a:t>
            </a:r>
            <a:r>
              <a:rPr lang="ku-Arab-IQ" dirty="0">
                <a:solidFill>
                  <a:srgbClr val="000000"/>
                </a:solidFill>
                <a:latin typeface="Arial" pitchFamily="34" charset="0"/>
                <a:ea typeface="Calibri" panose="020F0502020204030204" pitchFamily="34" charset="0"/>
                <a:cs typeface="Arial" pitchFamily="34" charset="0"/>
              </a:rPr>
              <a:t> دور در </a:t>
            </a:r>
            <a:r>
              <a:rPr lang="en-GB" dirty="0">
                <a:solidFill>
                  <a:srgbClr val="000000"/>
                </a:solidFill>
                <a:latin typeface="Arial" pitchFamily="34" charset="0"/>
                <a:ea typeface="Calibri" panose="020F0502020204030204" pitchFamily="34" charset="0"/>
                <a:cs typeface="Arial" pitchFamily="34" charset="0"/>
              </a:rPr>
              <a:t>3</a:t>
            </a:r>
            <a:r>
              <a:rPr lang="ku-Arab-IQ" dirty="0">
                <a:solidFill>
                  <a:srgbClr val="000000"/>
                </a:solidFill>
                <a:latin typeface="Arial" pitchFamily="34" charset="0"/>
                <a:ea typeface="Calibri" panose="020F0502020204030204" pitchFamily="34" charset="0"/>
                <a:cs typeface="Arial" pitchFamily="34" charset="0"/>
              </a:rPr>
              <a:t> مرحلە متوالی جدا سازی و </a:t>
            </a:r>
            <a:r>
              <a:rPr lang="fa-IR" dirty="0">
                <a:solidFill>
                  <a:srgbClr val="000000"/>
                </a:solidFill>
                <a:latin typeface="Arial" pitchFamily="34" charset="0"/>
                <a:ea typeface="Calibri" panose="020F0502020204030204" pitchFamily="34" charset="0"/>
                <a:cs typeface="Arial" pitchFamily="34" charset="0"/>
              </a:rPr>
              <a:t>جمع آوری شد و </a:t>
            </a:r>
            <a:r>
              <a:rPr lang="ar-SA" dirty="0">
                <a:solidFill>
                  <a:srgbClr val="000000"/>
                </a:solidFill>
                <a:latin typeface="Arial" pitchFamily="34" charset="0"/>
                <a:ea typeface="Calibri" panose="020F0502020204030204" pitchFamily="34" charset="0"/>
                <a:cs typeface="Arial" pitchFamily="34" charset="0"/>
              </a:rPr>
              <a:t>در غلظت های مشخص</a:t>
            </a:r>
            <a:r>
              <a:rPr lang="ar-IQ" dirty="0">
                <a:solidFill>
                  <a:srgbClr val="000000"/>
                </a:solidFill>
                <a:latin typeface="Arial" pitchFamily="34" charset="0"/>
                <a:ea typeface="Calibri" panose="020F0502020204030204" pitchFamily="34" charset="0"/>
                <a:cs typeface="Arial" pitchFamily="34" charset="0"/>
              </a:rPr>
              <a:t> </a:t>
            </a:r>
            <a:r>
              <a:rPr lang="fa-IR" dirty="0">
                <a:solidFill>
                  <a:srgbClr val="000000"/>
                </a:solidFill>
                <a:latin typeface="Arial" pitchFamily="34" charset="0"/>
                <a:ea typeface="Calibri" panose="020F0502020204030204" pitchFamily="34" charset="0"/>
                <a:cs typeface="Arial" pitchFamily="34" charset="0"/>
              </a:rPr>
              <a:t>(</a:t>
            </a:r>
            <a:r>
              <a:rPr lang="en-GB" dirty="0">
                <a:solidFill>
                  <a:srgbClr val="000000"/>
                </a:solidFill>
                <a:latin typeface="Arial" pitchFamily="34" charset="0"/>
                <a:ea typeface="Calibri" panose="020F0502020204030204" pitchFamily="34" charset="0"/>
                <a:cs typeface="Arial" pitchFamily="34" charset="0"/>
              </a:rPr>
              <a:t>10%</a:t>
            </a:r>
            <a:r>
              <a:rPr lang="fa-IR" dirty="0">
                <a:solidFill>
                  <a:srgbClr val="000000"/>
                </a:solidFill>
                <a:latin typeface="Arial" pitchFamily="34" charset="0"/>
                <a:ea typeface="Calibri" panose="020F0502020204030204" pitchFamily="34" charset="0"/>
                <a:cs typeface="Arial" pitchFamily="34" charset="0"/>
              </a:rPr>
              <a:t>)</a:t>
            </a:r>
            <a:r>
              <a:rPr lang="ar-SA" dirty="0">
                <a:solidFill>
                  <a:srgbClr val="000000"/>
                </a:solidFill>
                <a:latin typeface="Arial" pitchFamily="34" charset="0"/>
                <a:ea typeface="Calibri" panose="020F0502020204030204" pitchFamily="34" charset="0"/>
                <a:cs typeface="Arial" pitchFamily="34" charset="0"/>
              </a:rPr>
              <a:t> مورد استفاده قرار گرفت.</a:t>
            </a:r>
            <a:endParaRPr lang="en-US" sz="1400" dirty="0">
              <a:latin typeface="Arial" pitchFamily="34" charset="0"/>
              <a:ea typeface="Calibri" panose="020F0502020204030204" pitchFamily="34" charset="0"/>
              <a:cs typeface="Arial" pitchFamily="34" charset="0"/>
            </a:endParaRPr>
          </a:p>
          <a:p>
            <a:pPr marL="0" indent="0" algn="r" rtl="1">
              <a:buNone/>
            </a:pPr>
            <a:endParaRPr lang="en-US" dirty="0">
              <a:latin typeface="Arial" pitchFamily="34" charset="0"/>
              <a:cs typeface="Arial" pitchFamily="34" charset="0"/>
            </a:endParaRPr>
          </a:p>
        </p:txBody>
      </p:sp>
      <p:sp>
        <p:nvSpPr>
          <p:cNvPr id="2" name="Title 1"/>
          <p:cNvSpPr>
            <a:spLocks noGrp="1"/>
          </p:cNvSpPr>
          <p:nvPr>
            <p:ph type="title"/>
          </p:nvPr>
        </p:nvSpPr>
        <p:spPr>
          <a:xfrm>
            <a:off x="3251200" y="335280"/>
            <a:ext cx="5296223" cy="1193912"/>
          </a:xfrm>
          <a:prstGeom prst="round2DiagRect">
            <a:avLst/>
          </a:prstGeom>
          <a:solidFill>
            <a:schemeClr val="accent3">
              <a:lumMod val="50000"/>
              <a:alpha val="25000"/>
            </a:schemeClr>
          </a:solidFill>
          <a:ln w="9525" cap="flat" cmpd="sng" algn="ctr">
            <a:noFill/>
            <a:prstDash val="solid"/>
          </a:ln>
          <a:effectLst/>
        </p:spPr>
        <p:txBody>
          <a:bodyPr rtlCol="0" anchor="ctr">
            <a:normAutofit/>
          </a:bodyPr>
          <a:lstStyle/>
          <a:p>
            <a:r>
              <a:rPr lang="ar-SA" sz="3600" kern="0" dirty="0">
                <a:solidFill>
                  <a:schemeClr val="tx1"/>
                </a:solidFill>
                <a:latin typeface="Arial" pitchFamily="34" charset="0"/>
                <a:ea typeface="+mn-ea"/>
                <a:cs typeface="Arial" pitchFamily="34" charset="0"/>
              </a:rPr>
              <a:t>تهی</a:t>
            </a:r>
            <a:r>
              <a:rPr lang="ku-Arab-IQ" sz="3600" kern="0" dirty="0">
                <a:solidFill>
                  <a:schemeClr val="tx1"/>
                </a:solidFill>
                <a:latin typeface="Arial" pitchFamily="34" charset="0"/>
                <a:ea typeface="+mn-ea"/>
                <a:cs typeface="Arial" pitchFamily="34" charset="0"/>
              </a:rPr>
              <a:t>ه</a:t>
            </a:r>
            <a:r>
              <a:rPr lang="ar-SA" sz="3600" kern="0" dirty="0">
                <a:solidFill>
                  <a:schemeClr val="tx1"/>
                </a:solidFill>
                <a:latin typeface="Arial" pitchFamily="34" charset="0"/>
                <a:ea typeface="+mn-ea"/>
                <a:cs typeface="Arial" pitchFamily="34" charset="0"/>
              </a:rPr>
              <a:t> نانوذر</a:t>
            </a:r>
            <a:r>
              <a:rPr lang="ku-Arab-IQ" sz="3600" kern="0" dirty="0">
                <a:solidFill>
                  <a:schemeClr val="tx1"/>
                </a:solidFill>
                <a:latin typeface="Arial" pitchFamily="34" charset="0"/>
                <a:ea typeface="+mn-ea"/>
                <a:cs typeface="Arial" pitchFamily="34" charset="0"/>
              </a:rPr>
              <a:t>ه</a:t>
            </a:r>
            <a:r>
              <a:rPr lang="ar-SA" sz="3600" kern="0" dirty="0">
                <a:solidFill>
                  <a:schemeClr val="tx1"/>
                </a:solidFill>
                <a:latin typeface="Arial" pitchFamily="34" charset="0"/>
                <a:ea typeface="+mn-ea"/>
                <a:cs typeface="Arial" pitchFamily="34" charset="0"/>
              </a:rPr>
              <a:t> سولفوربیوژنیک</a:t>
            </a:r>
            <a:r>
              <a:rPr lang="fa-IR" sz="3600" kern="0" dirty="0">
                <a:solidFill>
                  <a:schemeClr val="tx1"/>
                </a:solidFill>
                <a:latin typeface="Arial" pitchFamily="34" charset="0"/>
                <a:ea typeface="+mn-ea"/>
                <a:cs typeface="Arial" pitchFamily="34" charset="0"/>
              </a:rPr>
              <a:t> </a:t>
            </a:r>
          </a:p>
        </p:txBody>
      </p:sp>
      <p:pic>
        <p:nvPicPr>
          <p:cNvPr id="5" name="Picture 4"/>
          <p:cNvPicPr/>
          <p:nvPr/>
        </p:nvPicPr>
        <p:blipFill rotWithShape="1">
          <a:blip r:embed="rId4" cstate="print">
            <a:extLst>
              <a:ext uri="{28A0092B-C50C-407E-A947-70E740481C1C}">
                <a14:useLocalDpi xmlns:a14="http://schemas.microsoft.com/office/drawing/2010/main" val="0"/>
              </a:ext>
            </a:extLst>
          </a:blip>
          <a:srcRect l="8633" t="8178" r="5953" b="7485"/>
          <a:stretch/>
        </p:blipFill>
        <p:spPr bwMode="auto">
          <a:xfrm>
            <a:off x="456414" y="2132614"/>
            <a:ext cx="1717355" cy="3164428"/>
          </a:xfrm>
          <a:prstGeom prst="rect">
            <a:avLst/>
          </a:prstGeom>
          <a:ln>
            <a:noFill/>
          </a:ln>
          <a:extLst>
            <a:ext uri="{53640926-AAD7-44D8-BBD7-CCE9431645EC}">
              <a14:shadowObscured xmlns:a14="http://schemas.microsoft.com/office/drawing/2010/main"/>
            </a:ext>
          </a:extLst>
        </p:spPr>
      </p:pic>
      <p:pic>
        <p:nvPicPr>
          <p:cNvPr id="6" name="Picture 2" descr="C:\Users\User\Desktop\Azad_University_logo-th3.png">
            <a:extLst>
              <a:ext uri="{FF2B5EF4-FFF2-40B4-BE49-F238E27FC236}">
                <a16:creationId xmlns:a16="http://schemas.microsoft.com/office/drawing/2014/main" id="{AE70CC42-0412-D746-A23D-BD91B4CC8BCA}"/>
              </a:ext>
            </a:extLst>
          </p:cNvPr>
          <p:cNvPicPr>
            <a:picLocks noChangeAspect="1" noChangeArrowheads="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114792" y="152540"/>
            <a:ext cx="838200" cy="125185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846709" y="1537854"/>
            <a:ext cx="1264005" cy="3970318"/>
          </a:xfrm>
          <a:prstGeom prst="rect">
            <a:avLst/>
          </a:prstGeom>
          <a:noFill/>
        </p:spPr>
        <p:txBody>
          <a:bodyPr wrap="square" rtlCol="0">
            <a:spAutoFit/>
          </a:bodyPr>
          <a:lstStyle/>
          <a:p>
            <a:pPr algn="ctr" rtl="1"/>
            <a:r>
              <a:rPr lang="fa-IR" sz="1400" dirty="0">
                <a:solidFill>
                  <a:prstClr val="black"/>
                </a:solidFill>
                <a:latin typeface="Arial" pitchFamily="34" charset="0"/>
                <a:cs typeface="Arial" pitchFamily="34" charset="0"/>
              </a:rPr>
              <a:t>فصل اول:</a:t>
            </a:r>
          </a:p>
          <a:p>
            <a:pPr algn="ctr" rtl="1"/>
            <a:r>
              <a:rPr lang="fa-IR" sz="1400" b="1" dirty="0">
                <a:latin typeface="Arial" pitchFamily="34" charset="0"/>
                <a:cs typeface="Arial" pitchFamily="34" charset="0"/>
              </a:rPr>
              <a:t>کلیات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دوم:</a:t>
            </a:r>
          </a:p>
          <a:p>
            <a:pPr algn="ctr" rtl="1"/>
            <a:r>
              <a:rPr lang="fa-IR" sz="1400" b="1" dirty="0">
                <a:solidFill>
                  <a:prstClr val="black"/>
                </a:solidFill>
                <a:latin typeface="Arial" pitchFamily="34" charset="0"/>
                <a:cs typeface="Arial" pitchFamily="34" charset="0"/>
              </a:rPr>
              <a:t>ادبیات تحقیق و پیشینه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srgbClr val="FF0000"/>
                </a:solidFill>
                <a:latin typeface="Arial" pitchFamily="34" charset="0"/>
                <a:cs typeface="Arial" pitchFamily="34" charset="0"/>
              </a:rPr>
              <a:t>فصل سوم:</a:t>
            </a:r>
          </a:p>
          <a:p>
            <a:pPr algn="ctr" rtl="1"/>
            <a:r>
              <a:rPr lang="fa-IR" sz="1400" b="1" dirty="0">
                <a:solidFill>
                  <a:srgbClr val="FF0000"/>
                </a:solidFill>
                <a:latin typeface="Arial" pitchFamily="34" charset="0"/>
                <a:cs typeface="Arial" pitchFamily="34" charset="0"/>
              </a:rPr>
              <a:t>روش اجرای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چهارم:</a:t>
            </a:r>
          </a:p>
          <a:p>
            <a:pPr algn="ctr" rtl="1"/>
            <a:r>
              <a:rPr lang="fa-IR" sz="1400" b="1" dirty="0">
                <a:solidFill>
                  <a:prstClr val="black"/>
                </a:solidFill>
                <a:latin typeface="Arial" pitchFamily="34" charset="0"/>
                <a:cs typeface="Arial" pitchFamily="34" charset="0"/>
              </a:rPr>
              <a:t>تجزیه و تحلیل داده‌ها</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پنجم:</a:t>
            </a:r>
          </a:p>
          <a:p>
            <a:pPr algn="ctr" rtl="1"/>
            <a:r>
              <a:rPr lang="fa-IR" sz="1400" b="1" dirty="0">
                <a:solidFill>
                  <a:prstClr val="black"/>
                </a:solidFill>
                <a:latin typeface="Arial" pitchFamily="34" charset="0"/>
                <a:cs typeface="Arial" pitchFamily="34" charset="0"/>
              </a:rPr>
              <a:t>نتیجه‌گیری و پیشنهادات</a:t>
            </a:r>
          </a:p>
        </p:txBody>
      </p:sp>
    </p:spTree>
    <p:extLst>
      <p:ext uri="{BB962C8B-B14F-4D97-AF65-F5344CB8AC3E}">
        <p14:creationId xmlns:p14="http://schemas.microsoft.com/office/powerpoint/2010/main" val="3861669954"/>
      </p:ext>
    </p:extLst>
  </p:cSld>
  <p:clrMapOvr>
    <a:overrideClrMapping bg1="lt1" tx1="dk1" bg2="lt2" tx2="dk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par>
                                <p:cTn id="12" presetID="6" presetClass="entr" presetSubtype="32"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circle(out)">
                                      <p:cBhvr>
                                        <p:cTn id="14" dur="20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down)">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animBg="1"/>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45858" y="1878579"/>
            <a:ext cx="8596668" cy="1093888"/>
          </a:xfrm>
        </p:spPr>
        <p:txBody>
          <a:bodyPr>
            <a:normAutofit lnSpcReduction="10000"/>
          </a:bodyPr>
          <a:lstStyle/>
          <a:p>
            <a:pPr marL="0" indent="0" algn="r" rtl="1">
              <a:buNone/>
            </a:pPr>
            <a:r>
              <a:rPr lang="ar-SA" dirty="0">
                <a:solidFill>
                  <a:schemeClr val="tx1"/>
                </a:solidFill>
                <a:latin typeface="Arial" pitchFamily="34" charset="0"/>
                <a:cs typeface="Arial" pitchFamily="34" charset="0"/>
              </a:rPr>
              <a:t>برای تهیه نانو سولفور از روش سنتز سبز استفاده شد. برای بیوسنتز نانو سولفور ابتدا مواد سدیم تیوسولفات پنتاهیدرات، سیتریک اسید و عصاره چای سبز تهیه گردید و با استفاده از آب دیونیزه، استوک مواد آماده گردید. </a:t>
            </a:r>
            <a:endParaRPr lang="en-US" dirty="0">
              <a:solidFill>
                <a:schemeClr val="tx1"/>
              </a:solidFill>
              <a:latin typeface="Arial" pitchFamily="34" charset="0"/>
              <a:cs typeface="Arial" pitchFamily="34" charset="0"/>
            </a:endParaRPr>
          </a:p>
        </p:txBody>
      </p:sp>
      <p:sp>
        <p:nvSpPr>
          <p:cNvPr id="2" name="Title 1"/>
          <p:cNvSpPr>
            <a:spLocks noGrp="1"/>
          </p:cNvSpPr>
          <p:nvPr>
            <p:ph type="title"/>
          </p:nvPr>
        </p:nvSpPr>
        <p:spPr>
          <a:xfrm>
            <a:off x="3779520" y="305128"/>
            <a:ext cx="4580082" cy="1099269"/>
          </a:xfrm>
          <a:prstGeom prst="round2DiagRect">
            <a:avLst/>
          </a:prstGeom>
          <a:solidFill>
            <a:schemeClr val="accent3">
              <a:lumMod val="50000"/>
              <a:alpha val="25000"/>
            </a:schemeClr>
          </a:solidFill>
          <a:ln w="9525" cap="flat" cmpd="sng" algn="ctr">
            <a:noFill/>
            <a:prstDash val="solid"/>
          </a:ln>
          <a:effectLst/>
        </p:spPr>
        <p:txBody>
          <a:bodyPr vert="horz" lIns="91440" tIns="45720" rIns="91440" bIns="45720" rtlCol="0" anchor="ctr">
            <a:normAutofit/>
          </a:bodyPr>
          <a:lstStyle/>
          <a:p>
            <a:r>
              <a:rPr lang="ar-SA" sz="4000" kern="0" dirty="0">
                <a:solidFill>
                  <a:schemeClr val="tx1"/>
                </a:solidFill>
                <a:latin typeface="Arial" pitchFamily="34" charset="0"/>
                <a:ea typeface="+mn-ea"/>
                <a:cs typeface="Arial" pitchFamily="34" charset="0"/>
              </a:rPr>
              <a:t>تهیە </a:t>
            </a:r>
            <a:r>
              <a:rPr lang="ku-Arab-IQ" sz="4000" kern="0" dirty="0">
                <a:solidFill>
                  <a:schemeClr val="tx1"/>
                </a:solidFill>
                <a:latin typeface="Arial" pitchFamily="34" charset="0"/>
                <a:ea typeface="+mn-ea"/>
                <a:cs typeface="Arial" pitchFamily="34" charset="0"/>
              </a:rPr>
              <a:t>سنتز </a:t>
            </a:r>
            <a:r>
              <a:rPr lang="ar-SA" sz="4000" kern="0" dirty="0">
                <a:solidFill>
                  <a:schemeClr val="tx1"/>
                </a:solidFill>
                <a:latin typeface="Arial" pitchFamily="34" charset="0"/>
                <a:ea typeface="+mn-ea"/>
                <a:cs typeface="Arial" pitchFamily="34" charset="0"/>
              </a:rPr>
              <a:t>نانو سلفور </a:t>
            </a:r>
            <a:endParaRPr lang="en-US" sz="4000" kern="0" dirty="0">
              <a:solidFill>
                <a:schemeClr val="tx1"/>
              </a:solidFill>
              <a:latin typeface="Arial" pitchFamily="34" charset="0"/>
              <a:ea typeface="+mn-ea"/>
              <a:cs typeface="Arial" pitchFamily="34" charset="0"/>
            </a:endParaRPr>
          </a:p>
        </p:txBody>
      </p:sp>
      <p:pic>
        <p:nvPicPr>
          <p:cNvPr id="5" name="Picture 4" descr="C:\Users\Bahreiny\Desktop\Alipour\c8ra07845a-f7_hi-res.gif"/>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2314378" y="3027674"/>
            <a:ext cx="6854175" cy="3392128"/>
          </a:xfrm>
          <a:prstGeom prst="rect">
            <a:avLst/>
          </a:prstGeom>
          <a:noFill/>
          <a:ln>
            <a:noFill/>
          </a:ln>
        </p:spPr>
      </p:pic>
      <p:pic>
        <p:nvPicPr>
          <p:cNvPr id="6" name="Picture 2" descr="C:\Users\User\Desktop\Azad_University_logo-th3.png">
            <a:extLst>
              <a:ext uri="{FF2B5EF4-FFF2-40B4-BE49-F238E27FC236}">
                <a16:creationId xmlns:a16="http://schemas.microsoft.com/office/drawing/2014/main" id="{AE70CC42-0412-D746-A23D-BD91B4CC8BCA}"/>
              </a:ext>
            </a:extLst>
          </p:cNvPr>
          <p:cNvPicPr>
            <a:picLocks noChangeAspect="1" noChangeArrowheads="1"/>
          </p:cNvPicPr>
          <p:nvPr/>
        </p:nvPicPr>
        <p:blipFill>
          <a:blip r:embed="rId4" cstate="print">
            <a:clrChange>
              <a:clrFrom>
                <a:srgbClr val="FFFFFF"/>
              </a:clrFrom>
              <a:clrTo>
                <a:srgbClr val="FFFFFF">
                  <a:alpha val="0"/>
                </a:srgbClr>
              </a:clrTo>
            </a:clrChang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114792" y="152540"/>
            <a:ext cx="838200" cy="125185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846709" y="1537854"/>
            <a:ext cx="1264005" cy="3970318"/>
          </a:xfrm>
          <a:prstGeom prst="rect">
            <a:avLst/>
          </a:prstGeom>
          <a:noFill/>
        </p:spPr>
        <p:txBody>
          <a:bodyPr wrap="square" rtlCol="0">
            <a:spAutoFit/>
          </a:bodyPr>
          <a:lstStyle/>
          <a:p>
            <a:pPr algn="ctr" rtl="1"/>
            <a:r>
              <a:rPr lang="fa-IR" sz="1400" dirty="0">
                <a:solidFill>
                  <a:prstClr val="black"/>
                </a:solidFill>
                <a:latin typeface="Arial" pitchFamily="34" charset="0"/>
                <a:cs typeface="Arial" pitchFamily="34" charset="0"/>
              </a:rPr>
              <a:t>فصل اول:</a:t>
            </a:r>
          </a:p>
          <a:p>
            <a:pPr algn="ctr" rtl="1"/>
            <a:r>
              <a:rPr lang="fa-IR" sz="1400" b="1" dirty="0">
                <a:latin typeface="Arial" pitchFamily="34" charset="0"/>
                <a:cs typeface="Arial" pitchFamily="34" charset="0"/>
              </a:rPr>
              <a:t>کلیات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دوم:</a:t>
            </a:r>
          </a:p>
          <a:p>
            <a:pPr algn="ctr" rtl="1"/>
            <a:r>
              <a:rPr lang="fa-IR" sz="1400" b="1" dirty="0">
                <a:solidFill>
                  <a:prstClr val="black"/>
                </a:solidFill>
                <a:latin typeface="Arial" pitchFamily="34" charset="0"/>
                <a:cs typeface="Arial" pitchFamily="34" charset="0"/>
              </a:rPr>
              <a:t>ادبیات تحقیق و پیشینه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srgbClr val="FF0000"/>
                </a:solidFill>
                <a:latin typeface="Arial" pitchFamily="34" charset="0"/>
                <a:cs typeface="Arial" pitchFamily="34" charset="0"/>
              </a:rPr>
              <a:t>فصل سوم:</a:t>
            </a:r>
          </a:p>
          <a:p>
            <a:pPr algn="ctr" rtl="1"/>
            <a:r>
              <a:rPr lang="fa-IR" sz="1400" b="1" dirty="0">
                <a:solidFill>
                  <a:srgbClr val="FF0000"/>
                </a:solidFill>
                <a:latin typeface="Arial" pitchFamily="34" charset="0"/>
                <a:cs typeface="Arial" pitchFamily="34" charset="0"/>
              </a:rPr>
              <a:t>روش اجرای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چهارم:</a:t>
            </a:r>
          </a:p>
          <a:p>
            <a:pPr algn="ctr" rtl="1"/>
            <a:r>
              <a:rPr lang="fa-IR" sz="1400" b="1" dirty="0">
                <a:solidFill>
                  <a:prstClr val="black"/>
                </a:solidFill>
                <a:latin typeface="Arial" pitchFamily="34" charset="0"/>
                <a:cs typeface="Arial" pitchFamily="34" charset="0"/>
              </a:rPr>
              <a:t>تجزیه و تحلیل داده‌ها</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پنجم:</a:t>
            </a:r>
          </a:p>
          <a:p>
            <a:pPr algn="ctr" rtl="1"/>
            <a:r>
              <a:rPr lang="fa-IR" sz="1400" b="1" dirty="0">
                <a:solidFill>
                  <a:prstClr val="black"/>
                </a:solidFill>
                <a:latin typeface="Arial" pitchFamily="34" charset="0"/>
                <a:cs typeface="Arial" pitchFamily="34" charset="0"/>
              </a:rPr>
              <a:t>نتیجه‌گیری و پیشنهادات</a:t>
            </a:r>
          </a:p>
        </p:txBody>
      </p:sp>
    </p:spTree>
    <p:extLst>
      <p:ext uri="{BB962C8B-B14F-4D97-AF65-F5344CB8AC3E}">
        <p14:creationId xmlns:p14="http://schemas.microsoft.com/office/powerpoint/2010/main" val="367980770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par>
                                <p:cTn id="12" presetID="2" presetClass="entr" presetSubtype="9"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0-#ppt_w/2"/>
                                          </p:val>
                                        </p:tav>
                                        <p:tav tm="100000">
                                          <p:val>
                                            <p:strVal val="#ppt_x"/>
                                          </p:val>
                                        </p:tav>
                                      </p:tavLst>
                                    </p:anim>
                                    <p:anim calcmode="lin" valueType="num">
                                      <p:cBhvr additive="base">
                                        <p:cTn id="15"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0" presetClass="entr" presetSubtype="0"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wedge">
                                      <p:cBhvr>
                                        <p:cTn id="20" dur="2000"/>
                                        <p:tgtEl>
                                          <p:spTgt spid="3">
                                            <p:txEl>
                                              <p:pRg st="0" end="0"/>
                                            </p:txEl>
                                          </p:spTgt>
                                        </p:tgtEl>
                                      </p:cBhvr>
                                    </p:animEffect>
                                  </p:childTnLst>
                                </p:cTn>
                              </p:par>
                              <p:par>
                                <p:cTn id="21" presetID="20"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edge">
                                      <p:cBhvr>
                                        <p:cTn id="2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59852" y="2529840"/>
            <a:ext cx="8915400" cy="985615"/>
          </a:xfrm>
        </p:spPr>
        <p:txBody>
          <a:bodyPr>
            <a:normAutofit fontScale="92500" lnSpcReduction="20000"/>
          </a:bodyPr>
          <a:lstStyle/>
          <a:p>
            <a:pPr marL="0" indent="0" algn="r" rtl="1">
              <a:buNone/>
            </a:pPr>
            <a:r>
              <a:rPr lang="fa-IR" dirty="0">
                <a:solidFill>
                  <a:schemeClr val="tx1"/>
                </a:solidFill>
                <a:latin typeface="Arial" pitchFamily="34" charset="0"/>
                <a:cs typeface="Arial" pitchFamily="34" charset="0"/>
              </a:rPr>
              <a:t>برای ساخت نانوپگان با شماره پتنت 140050140003004151 ثبت شده است ، با روش پر انرژى تهيه‌ شد.</a:t>
            </a:r>
            <a:endParaRPr lang="en-US" dirty="0">
              <a:solidFill>
                <a:schemeClr val="tx1"/>
              </a:solidFill>
              <a:latin typeface="Arial" pitchFamily="34" charset="0"/>
              <a:cs typeface="Arial" pitchFamily="34" charset="0"/>
            </a:endParaRPr>
          </a:p>
          <a:p>
            <a:pPr marL="0" indent="0" algn="r" rtl="1">
              <a:buNone/>
            </a:pPr>
            <a:r>
              <a:rPr lang="en-US" dirty="0">
                <a:solidFill>
                  <a:schemeClr val="tx1"/>
                </a:solidFill>
                <a:latin typeface="Arial" pitchFamily="34" charset="0"/>
                <a:cs typeface="Arial" pitchFamily="34" charset="0"/>
              </a:rPr>
              <a:t> </a:t>
            </a:r>
          </a:p>
          <a:p>
            <a:pPr marL="0" indent="0" algn="r" rtl="1">
              <a:buNone/>
            </a:pPr>
            <a:endParaRPr lang="en-US" dirty="0">
              <a:solidFill>
                <a:schemeClr val="tx1"/>
              </a:solidFill>
              <a:latin typeface="Arial" pitchFamily="34" charset="0"/>
              <a:cs typeface="Arial" pitchFamily="34" charset="0"/>
            </a:endParaRPr>
          </a:p>
        </p:txBody>
      </p:sp>
      <p:sp>
        <p:nvSpPr>
          <p:cNvPr id="2" name="Title 1"/>
          <p:cNvSpPr>
            <a:spLocks noGrp="1"/>
          </p:cNvSpPr>
          <p:nvPr>
            <p:ph type="title"/>
          </p:nvPr>
        </p:nvSpPr>
        <p:spPr>
          <a:xfrm>
            <a:off x="4135120" y="314960"/>
            <a:ext cx="3545840" cy="1062736"/>
          </a:xfrm>
          <a:prstGeom prst="round2DiagRect">
            <a:avLst>
              <a:gd name="adj1" fmla="val 50000"/>
              <a:gd name="adj2" fmla="val 0"/>
            </a:avLst>
          </a:prstGeom>
          <a:solidFill>
            <a:schemeClr val="accent3">
              <a:lumMod val="50000"/>
              <a:alpha val="25000"/>
            </a:schemeClr>
          </a:solidFill>
          <a:ln w="9525" cap="flat" cmpd="sng" algn="ctr">
            <a:noFill/>
            <a:prstDash val="solid"/>
          </a:ln>
          <a:effectLst/>
        </p:spPr>
        <p:txBody>
          <a:bodyPr vert="horz" lIns="91440" tIns="45720" rIns="91440" bIns="45720" rtlCol="0" anchor="ctr">
            <a:normAutofit/>
          </a:bodyPr>
          <a:lstStyle/>
          <a:p>
            <a:r>
              <a:rPr lang="fa-IR" sz="3600" kern="0" dirty="0">
                <a:solidFill>
                  <a:schemeClr val="tx1"/>
                </a:solidFill>
                <a:latin typeface="Arial" pitchFamily="34" charset="0"/>
                <a:ea typeface="+mn-ea"/>
                <a:cs typeface="Arial" pitchFamily="34" charset="0"/>
              </a:rPr>
              <a:t>نانوپگان</a:t>
            </a:r>
            <a:endParaRPr lang="en-US" sz="3600" kern="0" dirty="0">
              <a:solidFill>
                <a:schemeClr val="tx1"/>
              </a:solidFill>
              <a:latin typeface="Arial" pitchFamily="34" charset="0"/>
              <a:ea typeface="+mn-ea"/>
              <a:cs typeface="Arial" pitchFamily="34" charset="0"/>
            </a:endParaRPr>
          </a:p>
        </p:txBody>
      </p:sp>
      <p:pic>
        <p:nvPicPr>
          <p:cNvPr id="5" name="Picture 2" descr="C:\Users\User\Desktop\Azad_University_logo-th3.png">
            <a:extLst>
              <a:ext uri="{FF2B5EF4-FFF2-40B4-BE49-F238E27FC236}">
                <a16:creationId xmlns:a16="http://schemas.microsoft.com/office/drawing/2014/main" id="{AE70CC42-0412-D746-A23D-BD91B4CC8BCA}"/>
              </a:ext>
            </a:extLst>
          </p:cNvPr>
          <p:cNvPicPr>
            <a:picLocks noChangeAspect="1" noChangeArrowheads="1"/>
          </p:cNvPicPr>
          <p:nvPr/>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114792" y="152540"/>
            <a:ext cx="838200" cy="12518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0846709" y="1537854"/>
            <a:ext cx="1264005" cy="3970318"/>
          </a:xfrm>
          <a:prstGeom prst="rect">
            <a:avLst/>
          </a:prstGeom>
          <a:noFill/>
        </p:spPr>
        <p:txBody>
          <a:bodyPr wrap="square" rtlCol="0">
            <a:spAutoFit/>
          </a:bodyPr>
          <a:lstStyle/>
          <a:p>
            <a:pPr algn="ctr" rtl="1"/>
            <a:r>
              <a:rPr lang="fa-IR" sz="1400" dirty="0">
                <a:solidFill>
                  <a:prstClr val="black"/>
                </a:solidFill>
                <a:latin typeface="Arial" pitchFamily="34" charset="0"/>
                <a:cs typeface="Arial" pitchFamily="34" charset="0"/>
              </a:rPr>
              <a:t>فصل اول:</a:t>
            </a:r>
          </a:p>
          <a:p>
            <a:pPr algn="ctr" rtl="1"/>
            <a:r>
              <a:rPr lang="fa-IR" sz="1400" b="1" dirty="0">
                <a:latin typeface="Arial" pitchFamily="34" charset="0"/>
                <a:cs typeface="Arial" pitchFamily="34" charset="0"/>
              </a:rPr>
              <a:t>کلیات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دوم:</a:t>
            </a:r>
          </a:p>
          <a:p>
            <a:pPr algn="ctr" rtl="1"/>
            <a:r>
              <a:rPr lang="fa-IR" sz="1400" b="1" dirty="0">
                <a:solidFill>
                  <a:prstClr val="black"/>
                </a:solidFill>
                <a:latin typeface="Arial" pitchFamily="34" charset="0"/>
                <a:cs typeface="Arial" pitchFamily="34" charset="0"/>
              </a:rPr>
              <a:t>ادبیات تحقیق و پیشینه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srgbClr val="FF0000"/>
                </a:solidFill>
                <a:latin typeface="Arial" pitchFamily="34" charset="0"/>
                <a:cs typeface="Arial" pitchFamily="34" charset="0"/>
              </a:rPr>
              <a:t>فصل سوم:</a:t>
            </a:r>
          </a:p>
          <a:p>
            <a:pPr algn="ctr" rtl="1"/>
            <a:r>
              <a:rPr lang="fa-IR" sz="1400" b="1" dirty="0">
                <a:solidFill>
                  <a:srgbClr val="FF0000"/>
                </a:solidFill>
                <a:latin typeface="Arial" pitchFamily="34" charset="0"/>
                <a:cs typeface="Arial" pitchFamily="34" charset="0"/>
              </a:rPr>
              <a:t>روش اجرای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چهارم:</a:t>
            </a:r>
          </a:p>
          <a:p>
            <a:pPr algn="ctr" rtl="1"/>
            <a:r>
              <a:rPr lang="fa-IR" sz="1400" b="1" dirty="0">
                <a:solidFill>
                  <a:prstClr val="black"/>
                </a:solidFill>
                <a:latin typeface="Arial" pitchFamily="34" charset="0"/>
                <a:cs typeface="Arial" pitchFamily="34" charset="0"/>
              </a:rPr>
              <a:t>تجزیه و تحلیل داده‌ها</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پنجم:</a:t>
            </a:r>
          </a:p>
          <a:p>
            <a:pPr algn="ctr" rtl="1"/>
            <a:r>
              <a:rPr lang="fa-IR" sz="1400" b="1" dirty="0">
                <a:solidFill>
                  <a:prstClr val="black"/>
                </a:solidFill>
                <a:latin typeface="Arial" pitchFamily="34" charset="0"/>
                <a:cs typeface="Arial" pitchFamily="34" charset="0"/>
              </a:rPr>
              <a:t>نتیجه‌گیری و پیشنهادات</a:t>
            </a:r>
          </a:p>
        </p:txBody>
      </p:sp>
    </p:spTree>
    <p:extLst>
      <p:ext uri="{BB962C8B-B14F-4D97-AF65-F5344CB8AC3E}">
        <p14:creationId xmlns:p14="http://schemas.microsoft.com/office/powerpoint/2010/main" val="12107563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500"/>
                                        <p:tgtEl>
                                          <p:spTgt spid="6"/>
                                        </p:tgtEl>
                                      </p:cBhvr>
                                    </p:animEffect>
                                  </p:childTnLst>
                                </p:cTn>
                              </p:par>
                              <p:par>
                                <p:cTn id="12" presetID="47" presetClass="entr" presetSubtype="0" fill="hold" grpId="1"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 calcmode="lin" valueType="num">
                                      <p:cBhvr>
                                        <p:cTn id="21"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 calcmode="lin" valueType="num">
                                      <p:cBhvr>
                                        <p:cTn id="28"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3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1" animBg="1"/>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p:cNvPicPr>
          <p:nvPr/>
        </p:nvPicPr>
        <p:blipFill rotWithShape="1">
          <a:blip r:embed="rId2">
            <a:extLst>
              <a:ext uri="{28A0092B-C50C-407E-A947-70E740481C1C}">
                <a14:useLocalDpi xmlns:a14="http://schemas.microsoft.com/office/drawing/2010/main" val="0"/>
              </a:ext>
            </a:extLst>
          </a:blip>
          <a:srcRect l="17407" r="27374" b="9495"/>
          <a:stretch/>
        </p:blipFill>
        <p:spPr>
          <a:xfrm>
            <a:off x="1040070" y="2014123"/>
            <a:ext cx="2377440" cy="2743200"/>
          </a:xfrm>
          <a:prstGeom prst="rect">
            <a:avLst/>
          </a:prstGeom>
          <a:ln>
            <a:noFill/>
          </a:ln>
          <a:effectLst>
            <a:outerShdw blurRad="292100" dist="139700" dir="2700000" algn="tl" rotWithShape="0">
              <a:srgbClr val="333333">
                <a:alpha val="65000"/>
              </a:srgbClr>
            </a:outerShdw>
          </a:effectLst>
        </p:spPr>
      </p:pic>
      <p:sp>
        <p:nvSpPr>
          <p:cNvPr id="9" name="Round Diagonal Corner Rectangle 8"/>
          <p:cNvSpPr/>
          <p:nvPr/>
        </p:nvSpPr>
        <p:spPr>
          <a:xfrm>
            <a:off x="4034069" y="396240"/>
            <a:ext cx="3295784" cy="1141614"/>
          </a:xfrm>
          <a:prstGeom prst="round2DiagRect">
            <a:avLst>
              <a:gd name="adj1" fmla="val 24815"/>
              <a:gd name="adj2" fmla="val 0"/>
            </a:avLst>
          </a:prstGeom>
          <a:solidFill>
            <a:schemeClr val="accent3">
              <a:lumMod val="50000"/>
              <a:alpha val="25000"/>
            </a:schemeClr>
          </a:solidFill>
          <a:ln w="9525" cap="flat" cmpd="sng" algn="ctr">
            <a:noFill/>
            <a:prstDash val="solid"/>
          </a:ln>
          <a:effectLst/>
        </p:spPr>
        <p:txBody>
          <a:bodyPr vert="horz" lIns="91440" tIns="45720" rIns="91440" bIns="45720" rtlCol="0" anchor="ctr">
            <a:normAutofit/>
          </a:bodyPr>
          <a:lstStyle/>
          <a:p>
            <a:pPr algn="ctr" defTabSz="914400">
              <a:spcBef>
                <a:spcPct val="0"/>
              </a:spcBef>
            </a:pPr>
            <a:r>
              <a:rPr lang="fa-IR" sz="3600" kern="0" dirty="0">
                <a:solidFill>
                  <a:schemeClr val="tx1"/>
                </a:solidFill>
                <a:latin typeface="Arial" pitchFamily="34" charset="0"/>
                <a:cs typeface="Arial" pitchFamily="34" charset="0"/>
              </a:rPr>
              <a:t>آماده سازی </a:t>
            </a:r>
            <a:endParaRPr lang="en-US" sz="3600" kern="0" dirty="0">
              <a:solidFill>
                <a:schemeClr val="tx1"/>
              </a:solidFill>
              <a:latin typeface="Arial" pitchFamily="34" charset="0"/>
              <a:cs typeface="Arial" pitchFamily="34" charset="0"/>
            </a:endParaRPr>
          </a:p>
        </p:txBody>
      </p:sp>
      <p:sp>
        <p:nvSpPr>
          <p:cNvPr id="10" name="Rounded Rectangle 9"/>
          <p:cNvSpPr/>
          <p:nvPr/>
        </p:nvSpPr>
        <p:spPr>
          <a:xfrm>
            <a:off x="1040070" y="5092809"/>
            <a:ext cx="2377440" cy="67555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ar-IQ" b="1" dirty="0">
                <a:latin typeface="Arial" pitchFamily="34" charset="0"/>
                <a:cs typeface="Arial" pitchFamily="34" charset="0"/>
              </a:rPr>
              <a:t>دستگاه هموژنايزر</a:t>
            </a:r>
            <a:endParaRPr lang="en-US" b="1" dirty="0">
              <a:latin typeface="Arial" pitchFamily="34" charset="0"/>
              <a:cs typeface="Arial" pitchFamily="34" charset="0"/>
            </a:endParaRPr>
          </a:p>
        </p:txBody>
      </p:sp>
      <p:pic>
        <p:nvPicPr>
          <p:cNvPr id="11" name="Picture 10"/>
          <p:cNvPicPr>
            <a:picLocks/>
          </p:cNvPicPr>
          <p:nvPr/>
        </p:nvPicPr>
        <p:blipFill rotWithShape="1">
          <a:blip r:embed="rId3" cstate="print">
            <a:extLst>
              <a:ext uri="{28A0092B-C50C-407E-A947-70E740481C1C}">
                <a14:useLocalDpi xmlns:a14="http://schemas.microsoft.com/office/drawing/2010/main" val="0"/>
              </a:ext>
            </a:extLst>
          </a:blip>
          <a:srcRect l="14175" t="4445"/>
          <a:stretch/>
        </p:blipFill>
        <p:spPr>
          <a:xfrm>
            <a:off x="4346581" y="2014123"/>
            <a:ext cx="2377440" cy="2743200"/>
          </a:xfrm>
          <a:prstGeom prst="rect">
            <a:avLst/>
          </a:prstGeom>
          <a:ln>
            <a:noFill/>
          </a:ln>
          <a:effectLst>
            <a:outerShdw blurRad="292100" dist="139700" dir="2700000" algn="tl" rotWithShape="0">
              <a:srgbClr val="333333">
                <a:alpha val="65000"/>
              </a:srgbClr>
            </a:outerShdw>
          </a:effectLst>
        </p:spPr>
      </p:pic>
      <p:sp>
        <p:nvSpPr>
          <p:cNvPr id="12" name="Rounded Rectangle 11"/>
          <p:cNvSpPr/>
          <p:nvPr/>
        </p:nvSpPr>
        <p:spPr>
          <a:xfrm>
            <a:off x="4346581" y="5092809"/>
            <a:ext cx="2377440" cy="67555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fa-IR" b="1" dirty="0">
                <a:latin typeface="Arial" pitchFamily="34" charset="0"/>
                <a:cs typeface="Arial" pitchFamily="34" charset="0"/>
              </a:rPr>
              <a:t>دستگاه روتاری</a:t>
            </a:r>
            <a:endParaRPr lang="en-US" b="1" dirty="0">
              <a:latin typeface="Arial" pitchFamily="34" charset="0"/>
              <a:cs typeface="Arial" pitchFamily="34" charset="0"/>
            </a:endParaRPr>
          </a:p>
        </p:txBody>
      </p:sp>
      <p:pic>
        <p:nvPicPr>
          <p:cNvPr id="13" name="Picture 12"/>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7619002" y="2014123"/>
            <a:ext cx="2377440" cy="2743200"/>
          </a:xfrm>
          <a:prstGeom prst="rect">
            <a:avLst/>
          </a:prstGeom>
          <a:ln>
            <a:noFill/>
          </a:ln>
          <a:effectLst>
            <a:outerShdw blurRad="292100" dist="139700" dir="2700000" algn="tl" rotWithShape="0">
              <a:srgbClr val="333333">
                <a:alpha val="65000"/>
              </a:srgbClr>
            </a:outerShdw>
          </a:effectLst>
        </p:spPr>
      </p:pic>
      <p:sp>
        <p:nvSpPr>
          <p:cNvPr id="14" name="Rounded Rectangle 13"/>
          <p:cNvSpPr/>
          <p:nvPr/>
        </p:nvSpPr>
        <p:spPr>
          <a:xfrm>
            <a:off x="7619002" y="5092809"/>
            <a:ext cx="2377440" cy="67555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fa-IR" b="1" dirty="0">
                <a:latin typeface="Arial" pitchFamily="34" charset="0"/>
                <a:cs typeface="Arial" pitchFamily="34" charset="0"/>
              </a:rPr>
              <a:t>دستگاه سوکسله</a:t>
            </a:r>
            <a:endParaRPr lang="en-US" b="1" dirty="0">
              <a:latin typeface="Arial" pitchFamily="34" charset="0"/>
              <a:cs typeface="Arial" pitchFamily="34" charset="0"/>
            </a:endParaRPr>
          </a:p>
        </p:txBody>
      </p:sp>
      <p:pic>
        <p:nvPicPr>
          <p:cNvPr id="15" name="Picture 2" descr="C:\Users\User\Desktop\Azad_University_logo-th3.png">
            <a:extLst>
              <a:ext uri="{FF2B5EF4-FFF2-40B4-BE49-F238E27FC236}">
                <a16:creationId xmlns:a16="http://schemas.microsoft.com/office/drawing/2014/main" id="{AE70CC42-0412-D746-A23D-BD91B4CC8BCA}"/>
              </a:ext>
            </a:extLst>
          </p:cNvPr>
          <p:cNvPicPr>
            <a:picLocks noChangeAspect="1" noChangeArrowheads="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114792" y="152540"/>
            <a:ext cx="838200" cy="125185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0846709" y="1537854"/>
            <a:ext cx="1264005" cy="3970318"/>
          </a:xfrm>
          <a:prstGeom prst="rect">
            <a:avLst/>
          </a:prstGeom>
          <a:noFill/>
        </p:spPr>
        <p:txBody>
          <a:bodyPr wrap="square" rtlCol="0">
            <a:spAutoFit/>
          </a:bodyPr>
          <a:lstStyle/>
          <a:p>
            <a:pPr algn="ctr" rtl="1"/>
            <a:r>
              <a:rPr lang="fa-IR" sz="1400" dirty="0">
                <a:solidFill>
                  <a:prstClr val="black"/>
                </a:solidFill>
                <a:latin typeface="Arial" pitchFamily="34" charset="0"/>
                <a:cs typeface="Arial" pitchFamily="34" charset="0"/>
              </a:rPr>
              <a:t>فصل اول:</a:t>
            </a:r>
          </a:p>
          <a:p>
            <a:pPr algn="ctr" rtl="1"/>
            <a:r>
              <a:rPr lang="fa-IR" sz="1400" b="1" dirty="0">
                <a:latin typeface="Arial" pitchFamily="34" charset="0"/>
                <a:cs typeface="Arial" pitchFamily="34" charset="0"/>
              </a:rPr>
              <a:t>کلیات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دوم:</a:t>
            </a:r>
          </a:p>
          <a:p>
            <a:pPr algn="ctr" rtl="1"/>
            <a:r>
              <a:rPr lang="fa-IR" sz="1400" b="1" dirty="0">
                <a:solidFill>
                  <a:prstClr val="black"/>
                </a:solidFill>
                <a:latin typeface="Arial" pitchFamily="34" charset="0"/>
                <a:cs typeface="Arial" pitchFamily="34" charset="0"/>
              </a:rPr>
              <a:t>ادبیات تحقیق و پیشینه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srgbClr val="FF0000"/>
                </a:solidFill>
                <a:latin typeface="Arial" pitchFamily="34" charset="0"/>
                <a:cs typeface="Arial" pitchFamily="34" charset="0"/>
              </a:rPr>
              <a:t>فصل سوم:</a:t>
            </a:r>
          </a:p>
          <a:p>
            <a:pPr algn="ctr" rtl="1"/>
            <a:r>
              <a:rPr lang="fa-IR" sz="1400" b="1" dirty="0">
                <a:solidFill>
                  <a:srgbClr val="FF0000"/>
                </a:solidFill>
                <a:latin typeface="Arial" pitchFamily="34" charset="0"/>
                <a:cs typeface="Arial" pitchFamily="34" charset="0"/>
              </a:rPr>
              <a:t>روش اجرای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چهارم:</a:t>
            </a:r>
          </a:p>
          <a:p>
            <a:pPr algn="ctr" rtl="1"/>
            <a:r>
              <a:rPr lang="fa-IR" sz="1400" b="1" dirty="0">
                <a:solidFill>
                  <a:prstClr val="black"/>
                </a:solidFill>
                <a:latin typeface="Arial" pitchFamily="34" charset="0"/>
                <a:cs typeface="Arial" pitchFamily="34" charset="0"/>
              </a:rPr>
              <a:t>تجزیه و تحلیل داده‌ها</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پنجم:</a:t>
            </a:r>
          </a:p>
          <a:p>
            <a:pPr algn="ctr" rtl="1"/>
            <a:r>
              <a:rPr lang="fa-IR" sz="1400" b="1" dirty="0">
                <a:solidFill>
                  <a:prstClr val="black"/>
                </a:solidFill>
                <a:latin typeface="Arial" pitchFamily="34" charset="0"/>
                <a:cs typeface="Arial" pitchFamily="34" charset="0"/>
              </a:rPr>
              <a:t>نتیجه‌گیری و پیشنهادات</a:t>
            </a:r>
          </a:p>
        </p:txBody>
      </p:sp>
    </p:spTree>
    <p:extLst>
      <p:ext uri="{BB962C8B-B14F-4D97-AF65-F5344CB8AC3E}">
        <p14:creationId xmlns:p14="http://schemas.microsoft.com/office/powerpoint/2010/main" val="7207033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right)">
                                      <p:cBhvr>
                                        <p:cTn id="11" dur="500"/>
                                        <p:tgtEl>
                                          <p:spTgt spid="17"/>
                                        </p:tgtEl>
                                      </p:cBhvr>
                                    </p:animEffect>
                                  </p:childTnLst>
                                </p:cTn>
                              </p:par>
                              <p:par>
                                <p:cTn id="12" presetID="47"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1000"/>
                                        <p:tgtEl>
                                          <p:spTgt spid="14"/>
                                        </p:tgtEl>
                                      </p:cBhvr>
                                    </p:animEffect>
                                    <p:anim calcmode="lin" valueType="num">
                                      <p:cBhvr>
                                        <p:cTn id="27" dur="1000" fill="hold"/>
                                        <p:tgtEl>
                                          <p:spTgt spid="14"/>
                                        </p:tgtEl>
                                        <p:attrNameLst>
                                          <p:attrName>ppt_x</p:attrName>
                                        </p:attrNameLst>
                                      </p:cBhvr>
                                      <p:tavLst>
                                        <p:tav tm="0">
                                          <p:val>
                                            <p:strVal val="#ppt_x"/>
                                          </p:val>
                                        </p:tav>
                                        <p:tav tm="100000">
                                          <p:val>
                                            <p:strVal val="#ppt_x"/>
                                          </p:val>
                                        </p:tav>
                                      </p:tavLst>
                                    </p:anim>
                                    <p:anim calcmode="lin" valueType="num">
                                      <p:cBhvr>
                                        <p:cTn id="2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1000"/>
                                        <p:tgtEl>
                                          <p:spTgt spid="11"/>
                                        </p:tgtEl>
                                      </p:cBhvr>
                                    </p:animEffect>
                                    <p:anim calcmode="lin" valueType="num">
                                      <p:cBhvr>
                                        <p:cTn id="34" dur="1000" fill="hold"/>
                                        <p:tgtEl>
                                          <p:spTgt spid="11"/>
                                        </p:tgtEl>
                                        <p:attrNameLst>
                                          <p:attrName>ppt_x</p:attrName>
                                        </p:attrNameLst>
                                      </p:cBhvr>
                                      <p:tavLst>
                                        <p:tav tm="0">
                                          <p:val>
                                            <p:strVal val="#ppt_x"/>
                                          </p:val>
                                        </p:tav>
                                        <p:tav tm="100000">
                                          <p:val>
                                            <p:strVal val="#ppt_x"/>
                                          </p:val>
                                        </p:tav>
                                      </p:tavLst>
                                    </p:anim>
                                    <p:anim calcmode="lin" valueType="num">
                                      <p:cBhvr>
                                        <p:cTn id="35" dur="1000" fill="hold"/>
                                        <p:tgtEl>
                                          <p:spTgt spid="11"/>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1000"/>
                                        <p:tgtEl>
                                          <p:spTgt spid="12"/>
                                        </p:tgtEl>
                                      </p:cBhvr>
                                    </p:animEffect>
                                    <p:anim calcmode="lin" valueType="num">
                                      <p:cBhvr>
                                        <p:cTn id="39" dur="1000" fill="hold"/>
                                        <p:tgtEl>
                                          <p:spTgt spid="12"/>
                                        </p:tgtEl>
                                        <p:attrNameLst>
                                          <p:attrName>ppt_x</p:attrName>
                                        </p:attrNameLst>
                                      </p:cBhvr>
                                      <p:tavLst>
                                        <p:tav tm="0">
                                          <p:val>
                                            <p:strVal val="#ppt_x"/>
                                          </p:val>
                                        </p:tav>
                                        <p:tav tm="100000">
                                          <p:val>
                                            <p:strVal val="#ppt_x"/>
                                          </p:val>
                                        </p:tav>
                                      </p:tavLst>
                                    </p:anim>
                                    <p:anim calcmode="lin" valueType="num">
                                      <p:cBhvr>
                                        <p:cTn id="4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1000"/>
                                        <p:tgtEl>
                                          <p:spTgt spid="7"/>
                                        </p:tgtEl>
                                      </p:cBhvr>
                                    </p:animEffect>
                                    <p:anim calcmode="lin" valueType="num">
                                      <p:cBhvr>
                                        <p:cTn id="46" dur="1000" fill="hold"/>
                                        <p:tgtEl>
                                          <p:spTgt spid="7"/>
                                        </p:tgtEl>
                                        <p:attrNameLst>
                                          <p:attrName>ppt_x</p:attrName>
                                        </p:attrNameLst>
                                      </p:cBhvr>
                                      <p:tavLst>
                                        <p:tav tm="0">
                                          <p:val>
                                            <p:strVal val="#ppt_x"/>
                                          </p:val>
                                        </p:tav>
                                        <p:tav tm="100000">
                                          <p:val>
                                            <p:strVal val="#ppt_x"/>
                                          </p:val>
                                        </p:tav>
                                      </p:tavLst>
                                    </p:anim>
                                    <p:anim calcmode="lin" valueType="num">
                                      <p:cBhvr>
                                        <p:cTn id="47" dur="1000" fill="hold"/>
                                        <p:tgtEl>
                                          <p:spTgt spid="7"/>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1000"/>
                                        <p:tgtEl>
                                          <p:spTgt spid="10"/>
                                        </p:tgtEl>
                                      </p:cBhvr>
                                    </p:animEffect>
                                    <p:anim calcmode="lin" valueType="num">
                                      <p:cBhvr>
                                        <p:cTn id="51" dur="1000" fill="hold"/>
                                        <p:tgtEl>
                                          <p:spTgt spid="10"/>
                                        </p:tgtEl>
                                        <p:attrNameLst>
                                          <p:attrName>ppt_x</p:attrName>
                                        </p:attrNameLst>
                                      </p:cBhvr>
                                      <p:tavLst>
                                        <p:tav tm="0">
                                          <p:val>
                                            <p:strVal val="#ppt_x"/>
                                          </p:val>
                                        </p:tav>
                                        <p:tav tm="100000">
                                          <p:val>
                                            <p:strVal val="#ppt_x"/>
                                          </p:val>
                                        </p:tav>
                                      </p:tavLst>
                                    </p:anim>
                                    <p:anim calcmode="lin" valueType="num">
                                      <p:cBhvr>
                                        <p:cTn id="5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4" grpId="0" animBg="1"/>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2" descr="C:\Users\User\Desktop\Azad_University_logo-th3.png"/>
          <p:cNvPicPr>
            <a:picLocks noChangeAspect="1" noChangeArrowheads="1"/>
          </p:cNvPicPr>
          <p:nvPr/>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030280" y="72597"/>
            <a:ext cx="838200" cy="12518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0817377" y="1498829"/>
            <a:ext cx="1264005" cy="4728351"/>
          </a:xfrm>
          <a:prstGeom prst="roundRect">
            <a:avLst/>
          </a:prstGeom>
          <a:solidFill>
            <a:schemeClr val="accent3">
              <a:lumMod val="50000"/>
              <a:alpha val="25000"/>
            </a:schemeClr>
          </a:solidFill>
          <a:ln w="9525" cap="flat" cmpd="sng" algn="ctr">
            <a:noFill/>
            <a:prstDash val="solid"/>
          </a:ln>
          <a:effectLst/>
        </p:spPr>
        <p:txBody>
          <a:bodyPr rtlCol="0" anchor="ctr"/>
          <a:lstStyle>
            <a:defPPr>
              <a:defRPr lang="en-US"/>
            </a:defPPr>
            <a:lvl1pPr lvl="0" algn="ctr" defTabSz="914400">
              <a:defRPr sz="4400" b="1" kern="0">
                <a:solidFill>
                  <a:schemeClr val="tx1"/>
                </a:solidFill>
                <a:latin typeface="Arial" pitchFamily="34" charset="0"/>
                <a:cs typeface="Arial"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rtl="1"/>
            <a:r>
              <a:rPr lang="fa-IR" sz="1400" dirty="0"/>
              <a:t>فصل اول:</a:t>
            </a:r>
          </a:p>
          <a:p>
            <a:pPr rtl="1"/>
            <a:r>
              <a:rPr lang="fa-IR" sz="1400" dirty="0"/>
              <a:t>کلیات تحقیق</a:t>
            </a:r>
          </a:p>
          <a:p>
            <a:pPr rtl="1"/>
            <a:endParaRPr lang="fa-IR" sz="1400" dirty="0"/>
          </a:p>
          <a:p>
            <a:pPr rtl="1"/>
            <a:r>
              <a:rPr lang="fa-IR" sz="1400" dirty="0"/>
              <a:t>فصل دوم:</a:t>
            </a:r>
          </a:p>
          <a:p>
            <a:pPr rtl="1"/>
            <a:r>
              <a:rPr lang="fa-IR" sz="1400" dirty="0"/>
              <a:t>ادبیات تحقیق و پیشینه تحقیق</a:t>
            </a:r>
          </a:p>
          <a:p>
            <a:pPr rtl="1"/>
            <a:endParaRPr lang="fa-IR" sz="1400" dirty="0"/>
          </a:p>
          <a:p>
            <a:pPr rtl="1"/>
            <a:r>
              <a:rPr lang="fa-IR" sz="1400" dirty="0"/>
              <a:t>فصل سوم:</a:t>
            </a:r>
          </a:p>
          <a:p>
            <a:pPr rtl="1"/>
            <a:r>
              <a:rPr lang="fa-IR" sz="1400" dirty="0"/>
              <a:t>روش اجرای تحقیق</a:t>
            </a:r>
          </a:p>
          <a:p>
            <a:pPr rtl="1"/>
            <a:endParaRPr lang="fa-IR" sz="1400" dirty="0"/>
          </a:p>
          <a:p>
            <a:pPr rtl="1"/>
            <a:r>
              <a:rPr lang="fa-IR" sz="1400" dirty="0"/>
              <a:t>فصل چهارم:</a:t>
            </a:r>
          </a:p>
          <a:p>
            <a:pPr rtl="1"/>
            <a:r>
              <a:rPr lang="fa-IR" sz="1400" dirty="0"/>
              <a:t>تجزیه و تحلیل داده‌ها</a:t>
            </a:r>
          </a:p>
          <a:p>
            <a:pPr rtl="1"/>
            <a:endParaRPr lang="fa-IR" sz="1400" dirty="0"/>
          </a:p>
          <a:p>
            <a:pPr rtl="1"/>
            <a:r>
              <a:rPr lang="fa-IR" sz="1400" dirty="0"/>
              <a:t>فصل پنجم:</a:t>
            </a:r>
          </a:p>
          <a:p>
            <a:pPr rtl="1"/>
            <a:r>
              <a:rPr lang="fa-IR" sz="1400" dirty="0"/>
              <a:t>نتیجه‌گیری و پیشنهادات</a:t>
            </a:r>
          </a:p>
        </p:txBody>
      </p:sp>
      <p:sp>
        <p:nvSpPr>
          <p:cNvPr id="2" name="Rectangle: Rounded Corners 1">
            <a:extLst>
              <a:ext uri="{FF2B5EF4-FFF2-40B4-BE49-F238E27FC236}">
                <a16:creationId xmlns:a16="http://schemas.microsoft.com/office/drawing/2014/main" id="{C76EEDAE-4210-E639-3078-8A50F40BD84F}"/>
              </a:ext>
            </a:extLst>
          </p:cNvPr>
          <p:cNvSpPr/>
          <p:nvPr/>
        </p:nvSpPr>
        <p:spPr>
          <a:xfrm>
            <a:off x="7701280" y="286317"/>
            <a:ext cx="1965021" cy="1059745"/>
          </a:xfrm>
          <a:prstGeom prst="round2DiagRect">
            <a:avLst/>
          </a:prstGeom>
          <a:solidFill>
            <a:schemeClr val="accent3">
              <a:lumMod val="50000"/>
              <a:alpha val="25000"/>
            </a:schemeClr>
          </a:solidFill>
          <a:ln w="9525" cap="flat" cmpd="sng" algn="ctr">
            <a:noFill/>
            <a:prstDash val="solid"/>
          </a:ln>
          <a:effectLst/>
        </p:spPr>
        <p:txBody>
          <a:bodyPr rtlCol="0" anchor="ctr"/>
          <a:lstStyle/>
          <a:p>
            <a:pPr algn="ctr" defTabSz="914400"/>
            <a:r>
              <a:rPr lang="fa-IR" sz="4400" b="1" kern="0" dirty="0">
                <a:latin typeface="Arial" pitchFamily="34" charset="0"/>
                <a:cs typeface="Arial" pitchFamily="34" charset="0"/>
              </a:rPr>
              <a:t>مقدمه</a:t>
            </a:r>
            <a:endParaRPr lang="en-US" sz="4400" b="1" kern="0" dirty="0">
              <a:latin typeface="Arial" pitchFamily="34" charset="0"/>
              <a:cs typeface="Arial" pitchFamily="34" charset="0"/>
            </a:endParaRPr>
          </a:p>
        </p:txBody>
      </p:sp>
      <p:sp>
        <p:nvSpPr>
          <p:cNvPr id="3" name="Rectangle 2"/>
          <p:cNvSpPr/>
          <p:nvPr/>
        </p:nvSpPr>
        <p:spPr>
          <a:xfrm>
            <a:off x="2983473" y="1633875"/>
            <a:ext cx="6975305" cy="1015663"/>
          </a:xfrm>
          <a:prstGeom prst="rect">
            <a:avLst/>
          </a:prstGeom>
        </p:spPr>
        <p:txBody>
          <a:bodyPr wrap="square">
            <a:spAutoFit/>
          </a:bodyPr>
          <a:lstStyle/>
          <a:p>
            <a:pPr lvl="0" algn="just" rtl="1"/>
            <a:r>
              <a:rPr lang="fa-IR" sz="2000" dirty="0">
                <a:solidFill>
                  <a:prstClr val="black"/>
                </a:solidFill>
                <a:latin typeface="Arial" pitchFamily="34" charset="0"/>
                <a:ea typeface="Times New Roman" panose="02020603050405020304" pitchFamily="18" charset="0"/>
                <a:cs typeface="Arial" pitchFamily="34" charset="0"/>
              </a:rPr>
              <a:t>غلّات از مهم­ترین محصولات غذایی روی کره‌ زمین هستند و 70 درصد غذای مردم کره‌ زمین را تامین می­کنند. </a:t>
            </a:r>
            <a:r>
              <a:rPr lang="fa-IR" sz="2000" dirty="0">
                <a:latin typeface="Arial" pitchFamily="34" charset="0"/>
                <a:cs typeface="Arial" pitchFamily="34" charset="0"/>
              </a:rPr>
              <a:t>گندم از لحاظ اهمیت غذائی در بین غلات مهمترین نقش را بازی نموده و ارزش ارزنده ای دارد(وزیری، 2016).</a:t>
            </a:r>
            <a:endParaRPr lang="en-US" sz="2000" dirty="0">
              <a:latin typeface="Arial" pitchFamily="34" charset="0"/>
              <a:cs typeface="Arial" pitchFamily="34" charset="0"/>
            </a:endParaRPr>
          </a:p>
        </p:txBody>
      </p:sp>
      <p:pic>
        <p:nvPicPr>
          <p:cNvPr id="7" name="Picture 6"/>
          <p:cNvPicPr>
            <a:picLocks noChangeAspect="1"/>
          </p:cNvPicPr>
          <p:nvPr/>
        </p:nvPicPr>
        <p:blipFill rotWithShape="1">
          <a:blip r:embed="rId4"/>
          <a:srcRect l="29981" t="23958" r="38500" b="33049"/>
          <a:stretch/>
        </p:blipFill>
        <p:spPr>
          <a:xfrm>
            <a:off x="310251" y="2373898"/>
            <a:ext cx="2555464" cy="2069432"/>
          </a:xfrm>
          <a:prstGeom prst="ellipse">
            <a:avLst/>
          </a:prstGeom>
          <a:ln>
            <a:noFill/>
          </a:ln>
          <a:effectLst>
            <a:softEdge rad="112500"/>
          </a:effectLst>
        </p:spPr>
      </p:pic>
      <p:sp>
        <p:nvSpPr>
          <p:cNvPr id="9" name="Rectangle 8"/>
          <p:cNvSpPr/>
          <p:nvPr/>
        </p:nvSpPr>
        <p:spPr>
          <a:xfrm>
            <a:off x="2983473" y="3038876"/>
            <a:ext cx="7109776" cy="707886"/>
          </a:xfrm>
          <a:prstGeom prst="rect">
            <a:avLst/>
          </a:prstGeom>
        </p:spPr>
        <p:txBody>
          <a:bodyPr wrap="square">
            <a:spAutoFit/>
          </a:bodyPr>
          <a:lstStyle/>
          <a:p>
            <a:pPr algn="r" rtl="1"/>
            <a:r>
              <a:rPr lang="fa-IR" sz="2000" dirty="0">
                <a:solidFill>
                  <a:srgbClr val="212529"/>
                </a:solidFill>
                <a:latin typeface="Arial" pitchFamily="34" charset="0"/>
                <a:ea typeface="Calibri" panose="020F0502020204030204" pitchFamily="34" charset="0"/>
                <a:cs typeface="Arial" pitchFamily="34" charset="0"/>
              </a:rPr>
              <a:t>کشور ایران در تولید گندم  در سال ٢٠٢٣ بە ١٤ ملیون تن رتبە دوازدە هم  را در جهان دارد </a:t>
            </a:r>
            <a:r>
              <a:rPr lang="ar-IQ" sz="2000" dirty="0">
                <a:solidFill>
                  <a:srgbClr val="212529"/>
                </a:solidFill>
                <a:latin typeface="Arial" pitchFamily="34" charset="0"/>
                <a:ea typeface="Calibri" panose="020F0502020204030204" pitchFamily="34" charset="0"/>
                <a:cs typeface="Arial" pitchFamily="34" charset="0"/>
              </a:rPr>
              <a:t>.</a:t>
            </a:r>
            <a:endParaRPr lang="fa-IR" sz="2000" dirty="0">
              <a:solidFill>
                <a:srgbClr val="212529"/>
              </a:solidFill>
              <a:latin typeface="Arial" pitchFamily="34" charset="0"/>
              <a:ea typeface="Calibri" panose="020F0502020204030204" pitchFamily="34" charset="0"/>
              <a:cs typeface="Arial" pitchFamily="34" charset="0"/>
            </a:endParaRPr>
          </a:p>
        </p:txBody>
      </p:sp>
      <p:sp>
        <p:nvSpPr>
          <p:cNvPr id="10" name="Up Ribbon 2">
            <a:extLst>
              <a:ext uri="{FF2B5EF4-FFF2-40B4-BE49-F238E27FC236}">
                <a16:creationId xmlns:a16="http://schemas.microsoft.com/office/drawing/2014/main" id="{DA594C51-53B3-EBA9-016B-A185464A96DC}"/>
              </a:ext>
            </a:extLst>
          </p:cNvPr>
          <p:cNvSpPr/>
          <p:nvPr/>
        </p:nvSpPr>
        <p:spPr>
          <a:xfrm>
            <a:off x="2794000" y="279262"/>
            <a:ext cx="4594392" cy="1066800"/>
          </a:xfrm>
          <a:prstGeom prst="round2DiagRect">
            <a:avLst/>
          </a:prstGeom>
          <a:solidFill>
            <a:schemeClr val="accent3">
              <a:lumMod val="50000"/>
              <a:alpha val="25000"/>
            </a:schemeClr>
          </a:solidFill>
          <a:ln w="9525" cap="flat" cmpd="sng" algn="ctr">
            <a:noFill/>
            <a:prstDash val="solid"/>
          </a:ln>
          <a:effectLst/>
        </p:spPr>
        <p:txBody>
          <a:bodyPr rtlCol="0" anchor="ctr"/>
          <a:lstStyle/>
          <a:p>
            <a:pPr lvl="0" algn="ctr" defTabSz="914400">
              <a:defRPr/>
            </a:pPr>
            <a:r>
              <a:rPr lang="fa-IR" sz="4400" b="1" kern="0" dirty="0">
                <a:latin typeface="Arial" pitchFamily="34" charset="0"/>
                <a:cs typeface="Arial" pitchFamily="34" charset="0"/>
              </a:rPr>
              <a:t>غلات</a:t>
            </a:r>
            <a:endParaRPr lang="en-US" sz="4400" b="1" kern="0" dirty="0">
              <a:latin typeface="Arial" pitchFamily="34" charset="0"/>
              <a:cs typeface="Arial" pitchFamily="34" charset="0"/>
            </a:endParaRPr>
          </a:p>
        </p:txBody>
      </p:sp>
      <p:pic>
        <p:nvPicPr>
          <p:cNvPr id="11" name="Picture 10"/>
          <p:cNvPicPr>
            <a:picLocks noChangeAspect="1"/>
          </p:cNvPicPr>
          <p:nvPr/>
        </p:nvPicPr>
        <p:blipFill rotWithShape="1">
          <a:blip r:embed="rId5"/>
          <a:srcRect l="9112" t="28125" r="38285" b="19223"/>
          <a:stretch/>
        </p:blipFill>
        <p:spPr>
          <a:xfrm>
            <a:off x="242472" y="4341277"/>
            <a:ext cx="2691023" cy="2104771"/>
          </a:xfrm>
          <a:prstGeom prst="ellipse">
            <a:avLst/>
          </a:prstGeom>
          <a:ln>
            <a:noFill/>
          </a:ln>
          <a:effectLst>
            <a:softEdge rad="112500"/>
          </a:effectLst>
        </p:spPr>
      </p:pic>
      <p:sp>
        <p:nvSpPr>
          <p:cNvPr id="12" name="Rectangle 11"/>
          <p:cNvSpPr/>
          <p:nvPr/>
        </p:nvSpPr>
        <p:spPr>
          <a:xfrm>
            <a:off x="2983473" y="4993552"/>
            <a:ext cx="7109776" cy="400110"/>
          </a:xfrm>
          <a:prstGeom prst="rect">
            <a:avLst/>
          </a:prstGeom>
        </p:spPr>
        <p:txBody>
          <a:bodyPr wrap="square">
            <a:spAutoFit/>
          </a:bodyPr>
          <a:lstStyle/>
          <a:p>
            <a:pPr algn="r" rtl="1"/>
            <a:r>
              <a:rPr lang="fa-IR" sz="2000" dirty="0">
                <a:solidFill>
                  <a:srgbClr val="212529"/>
                </a:solidFill>
                <a:latin typeface="Arial" pitchFamily="34" charset="0"/>
                <a:ea typeface="Calibri" panose="020F0502020204030204" pitchFamily="34" charset="0"/>
                <a:cs typeface="Arial" pitchFamily="34" charset="0"/>
              </a:rPr>
              <a:t>کشور ایران </a:t>
            </a:r>
            <a:r>
              <a:rPr lang="ar-IQ" sz="2000" dirty="0">
                <a:solidFill>
                  <a:srgbClr val="212529"/>
                </a:solidFill>
                <a:latin typeface="Arial" pitchFamily="34" charset="0"/>
                <a:ea typeface="Calibri" panose="020F0502020204030204" pitchFamily="34" charset="0"/>
                <a:cs typeface="Arial" pitchFamily="34" charset="0"/>
              </a:rPr>
              <a:t> </a:t>
            </a:r>
            <a:r>
              <a:rPr lang="fa-IR" sz="2000" dirty="0">
                <a:solidFill>
                  <a:srgbClr val="212529"/>
                </a:solidFill>
                <a:latin typeface="Arial" pitchFamily="34" charset="0"/>
                <a:ea typeface="Calibri" panose="020F0502020204030204" pitchFamily="34" charset="0"/>
                <a:cs typeface="Arial" pitchFamily="34" charset="0"/>
              </a:rPr>
              <a:t>تولید جو در سال ٢٠٢٣ بە ٣ ملیون تن رتبە دە هم را در جهان دارد</a:t>
            </a:r>
          </a:p>
        </p:txBody>
      </p:sp>
    </p:spTree>
    <p:extLst>
      <p:ext uri="{BB962C8B-B14F-4D97-AF65-F5344CB8AC3E}">
        <p14:creationId xmlns:p14="http://schemas.microsoft.com/office/powerpoint/2010/main" val="30453175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500"/>
                                        <p:tgtEl>
                                          <p:spTgt spid="2"/>
                                        </p:tgtEl>
                                      </p:cBhvr>
                                    </p:animEffect>
                                  </p:childTnLst>
                                </p:cTn>
                              </p:par>
                            </p:childTnLst>
                          </p:cTn>
                        </p:par>
                        <p:par>
                          <p:cTn id="18" fill="hold">
                            <p:stCondLst>
                              <p:cond delay="1500"/>
                            </p:stCondLst>
                            <p:childTnLst>
                              <p:par>
                                <p:cTn id="19" presetID="2" presetClass="entr" presetSubtype="1"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 calcmode="lin" valueType="num">
                                      <p:cBhvr additive="base">
                                        <p:cTn id="2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0-#ppt_w/2"/>
                                          </p:val>
                                        </p:tav>
                                        <p:tav tm="100000">
                                          <p:val>
                                            <p:strVal val="#ppt_x"/>
                                          </p:val>
                                        </p:tav>
                                      </p:tavLst>
                                    </p:anim>
                                    <p:anim calcmode="lin" valueType="num">
                                      <p:cBhvr additive="base">
                                        <p:cTn id="3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fill="hold"/>
                                        <p:tgtEl>
                                          <p:spTgt spid="7"/>
                                        </p:tgtEl>
                                        <p:attrNameLst>
                                          <p:attrName>ppt_x</p:attrName>
                                        </p:attrNameLst>
                                      </p:cBhvr>
                                      <p:tavLst>
                                        <p:tav tm="0">
                                          <p:val>
                                            <p:strVal val="#ppt_x"/>
                                          </p:val>
                                        </p:tav>
                                        <p:tav tm="100000">
                                          <p:val>
                                            <p:strVal val="#ppt_x"/>
                                          </p:val>
                                        </p:tav>
                                      </p:tavLst>
                                    </p:anim>
                                    <p:anim calcmode="lin" valueType="num">
                                      <p:cBhvr additive="base">
                                        <p:cTn id="4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0-#ppt_w/2"/>
                                          </p:val>
                                        </p:tav>
                                        <p:tav tm="100000">
                                          <p:val>
                                            <p:strVal val="#ppt_x"/>
                                          </p:val>
                                        </p:tav>
                                      </p:tavLst>
                                    </p:anim>
                                    <p:anim calcmode="lin" valueType="num">
                                      <p:cBhvr additive="base">
                                        <p:cTn id="46"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fill="hold"/>
                                        <p:tgtEl>
                                          <p:spTgt spid="11"/>
                                        </p:tgtEl>
                                        <p:attrNameLst>
                                          <p:attrName>ppt_x</p:attrName>
                                        </p:attrNameLst>
                                      </p:cBhvr>
                                      <p:tavLst>
                                        <p:tav tm="0">
                                          <p:val>
                                            <p:strVal val="#ppt_x"/>
                                          </p:val>
                                        </p:tav>
                                        <p:tav tm="100000">
                                          <p:val>
                                            <p:strVal val="#ppt_x"/>
                                          </p:val>
                                        </p:tav>
                                      </p:tavLst>
                                    </p:anim>
                                    <p:anim calcmode="lin" valueType="num">
                                      <p:cBhvr additive="base">
                                        <p:cTn id="5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P spid="3" grpId="0" build="p"/>
      <p:bldP spid="9" grpId="0"/>
      <p:bldP spid="10" grpId="0" animBg="1"/>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1876223730"/>
              </p:ext>
            </p:extLst>
          </p:nvPr>
        </p:nvGraphicFramePr>
        <p:xfrm>
          <a:off x="1907308" y="753093"/>
          <a:ext cx="8774546"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2" descr="C:\Users\User\Desktop\Azad_University_logo-th3.png">
            <a:extLst>
              <a:ext uri="{FF2B5EF4-FFF2-40B4-BE49-F238E27FC236}">
                <a16:creationId xmlns:a16="http://schemas.microsoft.com/office/drawing/2014/main" id="{AE70CC42-0412-D746-A23D-BD91B4CC8BCA}"/>
              </a:ext>
            </a:extLst>
          </p:cNvPr>
          <p:cNvPicPr>
            <a:picLocks noChangeAspect="1" noChangeArrowheads="1"/>
          </p:cNvPicPr>
          <p:nvPr/>
        </p:nvPicPr>
        <p:blipFill>
          <a:blip r:embed="rId7" cstate="print">
            <a:clrChange>
              <a:clrFrom>
                <a:srgbClr val="FFFFFF"/>
              </a:clrFrom>
              <a:clrTo>
                <a:srgbClr val="FFFFFF">
                  <a:alpha val="0"/>
                </a:srgbClr>
              </a:clrTo>
            </a:clrChang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114792" y="152540"/>
            <a:ext cx="838200" cy="125185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846709" y="1537854"/>
            <a:ext cx="1264005" cy="3970318"/>
          </a:xfrm>
          <a:prstGeom prst="rect">
            <a:avLst/>
          </a:prstGeom>
          <a:noFill/>
        </p:spPr>
        <p:txBody>
          <a:bodyPr wrap="square" rtlCol="0">
            <a:spAutoFit/>
          </a:bodyPr>
          <a:lstStyle/>
          <a:p>
            <a:pPr algn="ctr" rtl="1"/>
            <a:r>
              <a:rPr lang="fa-IR" sz="1400" dirty="0">
                <a:solidFill>
                  <a:prstClr val="black"/>
                </a:solidFill>
                <a:latin typeface="Arial" pitchFamily="34" charset="0"/>
                <a:cs typeface="Arial" pitchFamily="34" charset="0"/>
              </a:rPr>
              <a:t>فصل اول:</a:t>
            </a:r>
          </a:p>
          <a:p>
            <a:pPr algn="ctr" rtl="1"/>
            <a:r>
              <a:rPr lang="fa-IR" sz="1400" b="1" dirty="0">
                <a:latin typeface="Arial" pitchFamily="34" charset="0"/>
                <a:cs typeface="Arial" pitchFamily="34" charset="0"/>
              </a:rPr>
              <a:t>کلیات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دوم:</a:t>
            </a:r>
          </a:p>
          <a:p>
            <a:pPr algn="ctr" rtl="1"/>
            <a:r>
              <a:rPr lang="fa-IR" sz="1400" b="1" dirty="0">
                <a:solidFill>
                  <a:prstClr val="black"/>
                </a:solidFill>
                <a:latin typeface="Arial" pitchFamily="34" charset="0"/>
                <a:cs typeface="Arial" pitchFamily="34" charset="0"/>
              </a:rPr>
              <a:t>ادبیات تحقیق و پیشینه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srgbClr val="FF0000"/>
                </a:solidFill>
                <a:latin typeface="Arial" pitchFamily="34" charset="0"/>
                <a:cs typeface="Arial" pitchFamily="34" charset="0"/>
              </a:rPr>
              <a:t>فصل سوم:</a:t>
            </a:r>
          </a:p>
          <a:p>
            <a:pPr algn="ctr" rtl="1"/>
            <a:r>
              <a:rPr lang="fa-IR" sz="1400" b="1" dirty="0">
                <a:solidFill>
                  <a:srgbClr val="FF0000"/>
                </a:solidFill>
                <a:latin typeface="Arial" pitchFamily="34" charset="0"/>
                <a:cs typeface="Arial" pitchFamily="34" charset="0"/>
              </a:rPr>
              <a:t>روش اجرای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چهارم:</a:t>
            </a:r>
          </a:p>
          <a:p>
            <a:pPr algn="ctr" rtl="1"/>
            <a:r>
              <a:rPr lang="fa-IR" sz="1400" b="1" dirty="0">
                <a:solidFill>
                  <a:prstClr val="black"/>
                </a:solidFill>
                <a:latin typeface="Arial" pitchFamily="34" charset="0"/>
                <a:cs typeface="Arial" pitchFamily="34" charset="0"/>
              </a:rPr>
              <a:t>تجزیه و تحلیل داده‌ها</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پنجم:</a:t>
            </a:r>
          </a:p>
          <a:p>
            <a:pPr algn="ctr" rtl="1"/>
            <a:r>
              <a:rPr lang="fa-IR" sz="1400" b="1" dirty="0">
                <a:solidFill>
                  <a:prstClr val="black"/>
                </a:solidFill>
                <a:latin typeface="Arial" pitchFamily="34" charset="0"/>
                <a:cs typeface="Arial" pitchFamily="34" charset="0"/>
              </a:rPr>
              <a:t>نتیجه‌گیری و پیشنهادات</a:t>
            </a:r>
          </a:p>
        </p:txBody>
      </p:sp>
    </p:spTree>
    <p:extLst>
      <p:ext uri="{BB962C8B-B14F-4D97-AF65-F5344CB8AC3E}">
        <p14:creationId xmlns:p14="http://schemas.microsoft.com/office/powerpoint/2010/main" val="223041127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3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1000" fill="hold"/>
                                        <p:tgtEl>
                                          <p:spTgt spid="8"/>
                                        </p:tgtEl>
                                        <p:attrNameLst>
                                          <p:attrName>ppt_w</p:attrName>
                                        </p:attrNameLst>
                                      </p:cBhvr>
                                      <p:tavLst>
                                        <p:tav tm="0">
                                          <p:val>
                                            <p:fltVal val="0"/>
                                          </p:val>
                                        </p:tav>
                                        <p:tav tm="100000">
                                          <p:val>
                                            <p:strVal val="#ppt_w"/>
                                          </p:val>
                                        </p:tav>
                                      </p:tavLst>
                                    </p:anim>
                                    <p:anim calcmode="lin" valueType="num">
                                      <p:cBhvr>
                                        <p:cTn id="17" dur="1000" fill="hold"/>
                                        <p:tgtEl>
                                          <p:spTgt spid="8"/>
                                        </p:tgtEl>
                                        <p:attrNameLst>
                                          <p:attrName>ppt_h</p:attrName>
                                        </p:attrNameLst>
                                      </p:cBhvr>
                                      <p:tavLst>
                                        <p:tav tm="0">
                                          <p:val>
                                            <p:fltVal val="0"/>
                                          </p:val>
                                        </p:tav>
                                        <p:tav tm="100000">
                                          <p:val>
                                            <p:strVal val="#ppt_h"/>
                                          </p:val>
                                        </p:tav>
                                      </p:tavLst>
                                    </p:anim>
                                    <p:anim calcmode="lin" valueType="num">
                                      <p:cBhvr>
                                        <p:cTn id="18" dur="1000" fill="hold"/>
                                        <p:tgtEl>
                                          <p:spTgt spid="8"/>
                                        </p:tgtEl>
                                        <p:attrNameLst>
                                          <p:attrName>style.rotation</p:attrName>
                                        </p:attrNameLst>
                                      </p:cBhvr>
                                      <p:tavLst>
                                        <p:tav tm="0">
                                          <p:val>
                                            <p:fltVal val="90"/>
                                          </p:val>
                                        </p:tav>
                                        <p:tav tm="100000">
                                          <p:val>
                                            <p:fltVal val="0"/>
                                          </p:val>
                                        </p:tav>
                                      </p:tavLst>
                                    </p:anim>
                                    <p:animEffect transition="in" filter="fade">
                                      <p:cBhvr>
                                        <p:cTn id="1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7" name="Diagram 6"/>
          <p:cNvGraphicFramePr/>
          <p:nvPr>
            <p:extLst>
              <p:ext uri="{D42A27DB-BD31-4B8C-83A1-F6EECF244321}">
                <p14:modId xmlns:p14="http://schemas.microsoft.com/office/powerpoint/2010/main" val="2017998999"/>
              </p:ext>
            </p:extLst>
          </p:nvPr>
        </p:nvGraphicFramePr>
        <p:xfrm>
          <a:off x="1838036" y="1537854"/>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ound Diagonal Corner Rectangle 8"/>
          <p:cNvSpPr/>
          <p:nvPr/>
        </p:nvSpPr>
        <p:spPr>
          <a:xfrm>
            <a:off x="4754880" y="294970"/>
            <a:ext cx="2478801" cy="956887"/>
          </a:xfrm>
          <a:prstGeom prst="round2DiagRect">
            <a:avLst/>
          </a:prstGeom>
          <a:solidFill>
            <a:schemeClr val="accent3">
              <a:lumMod val="50000"/>
              <a:alpha val="25000"/>
            </a:schemeClr>
          </a:solidFill>
          <a:ln w="9525" cap="flat" cmpd="sng" algn="ctr">
            <a:noFill/>
            <a:prstDash val="solid"/>
          </a:ln>
          <a:effectLst/>
        </p:spPr>
        <p:txBody>
          <a:bodyPr vert="horz" lIns="91440" tIns="45720" rIns="91440" bIns="45720" rtlCol="0" anchor="ctr">
            <a:normAutofit/>
          </a:bodyPr>
          <a:lstStyle/>
          <a:p>
            <a:pPr algn="ctr" defTabSz="914400">
              <a:spcBef>
                <a:spcPct val="0"/>
              </a:spcBef>
            </a:pPr>
            <a:r>
              <a:rPr lang="fa-IR" sz="3600" kern="0" dirty="0">
                <a:solidFill>
                  <a:schemeClr val="tx1"/>
                </a:solidFill>
                <a:latin typeface="Arial" pitchFamily="34" charset="0"/>
                <a:cs typeface="Arial" pitchFamily="34" charset="0"/>
              </a:rPr>
              <a:t>تیمارها </a:t>
            </a:r>
            <a:endParaRPr lang="en-US" sz="3600" kern="0" dirty="0">
              <a:solidFill>
                <a:schemeClr val="tx1"/>
              </a:solidFill>
              <a:latin typeface="Arial" pitchFamily="34" charset="0"/>
              <a:cs typeface="Arial" pitchFamily="34" charset="0"/>
            </a:endParaRPr>
          </a:p>
        </p:txBody>
      </p:sp>
      <p:pic>
        <p:nvPicPr>
          <p:cNvPr id="6" name="Picture 2" descr="C:\Users\User\Desktop\Azad_University_logo-th3.png">
            <a:extLst>
              <a:ext uri="{FF2B5EF4-FFF2-40B4-BE49-F238E27FC236}">
                <a16:creationId xmlns:a16="http://schemas.microsoft.com/office/drawing/2014/main" id="{AE70CC42-0412-D746-A23D-BD91B4CC8BCA}"/>
              </a:ext>
            </a:extLst>
          </p:cNvPr>
          <p:cNvPicPr>
            <a:picLocks noChangeAspect="1" noChangeArrowheads="1"/>
          </p:cNvPicPr>
          <p:nvPr/>
        </p:nvPicPr>
        <p:blipFill>
          <a:blip r:embed="rId7" cstate="print">
            <a:clrChange>
              <a:clrFrom>
                <a:srgbClr val="FFFFFF"/>
              </a:clrFrom>
              <a:clrTo>
                <a:srgbClr val="FFFFFF">
                  <a:alpha val="0"/>
                </a:srgbClr>
              </a:clrTo>
            </a:clrChang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114792" y="152540"/>
            <a:ext cx="838200" cy="125185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0846709" y="1537854"/>
            <a:ext cx="1264005" cy="3970318"/>
          </a:xfrm>
          <a:prstGeom prst="rect">
            <a:avLst/>
          </a:prstGeom>
          <a:noFill/>
        </p:spPr>
        <p:txBody>
          <a:bodyPr wrap="square" rtlCol="0">
            <a:spAutoFit/>
          </a:bodyPr>
          <a:lstStyle/>
          <a:p>
            <a:pPr algn="ctr" rtl="1"/>
            <a:r>
              <a:rPr lang="fa-IR" sz="1400" dirty="0">
                <a:solidFill>
                  <a:prstClr val="black"/>
                </a:solidFill>
                <a:latin typeface="Arial" pitchFamily="34" charset="0"/>
                <a:cs typeface="Arial" pitchFamily="34" charset="0"/>
              </a:rPr>
              <a:t>فصل اول:</a:t>
            </a:r>
          </a:p>
          <a:p>
            <a:pPr algn="ctr" rtl="1"/>
            <a:r>
              <a:rPr lang="fa-IR" sz="1400" b="1" dirty="0">
                <a:latin typeface="Arial" pitchFamily="34" charset="0"/>
                <a:cs typeface="Arial" pitchFamily="34" charset="0"/>
              </a:rPr>
              <a:t>کلیات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دوم:</a:t>
            </a:r>
          </a:p>
          <a:p>
            <a:pPr algn="ctr" rtl="1"/>
            <a:r>
              <a:rPr lang="fa-IR" sz="1400" b="1" dirty="0">
                <a:solidFill>
                  <a:prstClr val="black"/>
                </a:solidFill>
                <a:latin typeface="Arial" pitchFamily="34" charset="0"/>
                <a:cs typeface="Arial" pitchFamily="34" charset="0"/>
              </a:rPr>
              <a:t>ادبیات تحقیق و پیشینه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srgbClr val="FF0000"/>
                </a:solidFill>
                <a:latin typeface="Arial" pitchFamily="34" charset="0"/>
                <a:cs typeface="Arial" pitchFamily="34" charset="0"/>
              </a:rPr>
              <a:t>فصل سوم:</a:t>
            </a:r>
          </a:p>
          <a:p>
            <a:pPr algn="ctr" rtl="1"/>
            <a:r>
              <a:rPr lang="fa-IR" sz="1400" b="1" dirty="0">
                <a:solidFill>
                  <a:srgbClr val="FF0000"/>
                </a:solidFill>
                <a:latin typeface="Arial" pitchFamily="34" charset="0"/>
                <a:cs typeface="Arial" pitchFamily="34" charset="0"/>
              </a:rPr>
              <a:t>روش اجرای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چهارم:</a:t>
            </a:r>
          </a:p>
          <a:p>
            <a:pPr algn="ctr" rtl="1"/>
            <a:r>
              <a:rPr lang="fa-IR" sz="1400" b="1" dirty="0">
                <a:solidFill>
                  <a:prstClr val="black"/>
                </a:solidFill>
                <a:latin typeface="Arial" pitchFamily="34" charset="0"/>
                <a:cs typeface="Arial" pitchFamily="34" charset="0"/>
              </a:rPr>
              <a:t>تجزیه و تحلیل داده‌ها</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پنجم:</a:t>
            </a:r>
          </a:p>
          <a:p>
            <a:pPr algn="ctr" rtl="1"/>
            <a:r>
              <a:rPr lang="fa-IR" sz="1400" b="1" dirty="0">
                <a:solidFill>
                  <a:prstClr val="black"/>
                </a:solidFill>
                <a:latin typeface="Arial" pitchFamily="34" charset="0"/>
                <a:cs typeface="Arial" pitchFamily="34" charset="0"/>
              </a:rPr>
              <a:t>نتیجه‌گیری و پیشنهادات</a:t>
            </a:r>
          </a:p>
        </p:txBody>
      </p:sp>
    </p:spTree>
    <p:extLst>
      <p:ext uri="{BB962C8B-B14F-4D97-AF65-F5344CB8AC3E}">
        <p14:creationId xmlns:p14="http://schemas.microsoft.com/office/powerpoint/2010/main" val="245423991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right)">
                                      <p:cBhvr>
                                        <p:cTn id="11" dur="500"/>
                                        <p:tgtEl>
                                          <p:spTgt spid="8"/>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1000" fill="hold"/>
                                        <p:tgtEl>
                                          <p:spTgt spid="7"/>
                                        </p:tgtEl>
                                        <p:attrNameLst>
                                          <p:attrName>ppt_w</p:attrName>
                                        </p:attrNameLst>
                                      </p:cBhvr>
                                      <p:tavLst>
                                        <p:tav tm="0">
                                          <p:val>
                                            <p:fltVal val="0"/>
                                          </p:val>
                                        </p:tav>
                                        <p:tav tm="100000">
                                          <p:val>
                                            <p:strVal val="#ppt_w"/>
                                          </p:val>
                                        </p:tav>
                                      </p:tavLst>
                                    </p:anim>
                                    <p:anim calcmode="lin" valueType="num">
                                      <p:cBhvr>
                                        <p:cTn id="21" dur="1000" fill="hold"/>
                                        <p:tgtEl>
                                          <p:spTgt spid="7"/>
                                        </p:tgtEl>
                                        <p:attrNameLst>
                                          <p:attrName>ppt_h</p:attrName>
                                        </p:attrNameLst>
                                      </p:cBhvr>
                                      <p:tavLst>
                                        <p:tav tm="0">
                                          <p:val>
                                            <p:fltVal val="0"/>
                                          </p:val>
                                        </p:tav>
                                        <p:tav tm="100000">
                                          <p:val>
                                            <p:strVal val="#ppt_h"/>
                                          </p:val>
                                        </p:tav>
                                      </p:tavLst>
                                    </p:anim>
                                    <p:anim calcmode="lin" valueType="num">
                                      <p:cBhvr>
                                        <p:cTn id="22" dur="1000" fill="hold"/>
                                        <p:tgtEl>
                                          <p:spTgt spid="7"/>
                                        </p:tgtEl>
                                        <p:attrNameLst>
                                          <p:attrName>style.rotation</p:attrName>
                                        </p:attrNameLst>
                                      </p:cBhvr>
                                      <p:tavLst>
                                        <p:tav tm="0">
                                          <p:val>
                                            <p:fltVal val="90"/>
                                          </p:val>
                                        </p:tav>
                                        <p:tav tm="100000">
                                          <p:val>
                                            <p:fltVal val="0"/>
                                          </p:val>
                                        </p:tav>
                                      </p:tavLst>
                                    </p:anim>
                                    <p:animEffect transition="in" filter="fade">
                                      <p:cBhvr>
                                        <p:cTn id="23"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9" grpId="0" animBg="1"/>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42720" y="3041227"/>
            <a:ext cx="8713894" cy="1195493"/>
          </a:xfrm>
        </p:spPr>
        <p:txBody>
          <a:bodyPr>
            <a:normAutofit/>
          </a:bodyPr>
          <a:lstStyle/>
          <a:p>
            <a:pPr marL="0" indent="0" algn="r" rtl="1">
              <a:buNone/>
            </a:pPr>
            <a:r>
              <a:rPr lang="ku-Arab-IQ" sz="2000" dirty="0">
                <a:solidFill>
                  <a:schemeClr val="tx1"/>
                </a:solidFill>
                <a:latin typeface="Arial" pitchFamily="34" charset="0"/>
                <a:cs typeface="Arial" pitchFamily="34" charset="0"/>
              </a:rPr>
              <a:t>برای تهیه محیط کشت فیتاژل </a:t>
            </a:r>
            <a:r>
              <a:rPr lang="fa-IR" sz="2000" dirty="0">
                <a:solidFill>
                  <a:schemeClr val="tx1"/>
                </a:solidFill>
                <a:latin typeface="Arial" pitchFamily="34" charset="0"/>
                <a:cs typeface="Arial" pitchFamily="34" charset="0"/>
              </a:rPr>
              <a:t>۰.۰۳٪</a:t>
            </a:r>
            <a:r>
              <a:rPr lang="ku-Arab-IQ" sz="2000" dirty="0">
                <a:solidFill>
                  <a:schemeClr val="tx1"/>
                </a:solidFill>
                <a:latin typeface="Arial" pitchFamily="34" charset="0"/>
                <a:cs typeface="Arial" pitchFamily="34" charset="0"/>
              </a:rPr>
              <a:t> فیتاژل(</a:t>
            </a:r>
            <a:r>
              <a:rPr lang="fa-IR" sz="2000" dirty="0">
                <a:solidFill>
                  <a:schemeClr val="tx1"/>
                </a:solidFill>
                <a:latin typeface="Arial" pitchFamily="34" charset="0"/>
                <a:cs typeface="Arial" pitchFamily="34" charset="0"/>
              </a:rPr>
              <a:t>۶۰۰۰) </a:t>
            </a:r>
            <a:r>
              <a:rPr lang="ku-Arab-IQ" sz="2000" dirty="0">
                <a:solidFill>
                  <a:schemeClr val="tx1"/>
                </a:solidFill>
                <a:latin typeface="Arial" pitchFamily="34" charset="0"/>
                <a:cs typeface="Arial" pitchFamily="34" charset="0"/>
              </a:rPr>
              <a:t>و هم چنین کلسیم کلرید </a:t>
            </a:r>
            <a:r>
              <a:rPr lang="fa-IR" sz="2000" dirty="0">
                <a:solidFill>
                  <a:schemeClr val="tx1"/>
                </a:solidFill>
                <a:latin typeface="Arial" pitchFamily="34" charset="0"/>
                <a:cs typeface="Arial" pitchFamily="34" charset="0"/>
              </a:rPr>
              <a:t>۲</a:t>
            </a:r>
            <a:r>
              <a:rPr lang="ku-Arab-IQ" sz="2000" dirty="0">
                <a:solidFill>
                  <a:schemeClr val="tx1"/>
                </a:solidFill>
                <a:latin typeface="Arial" pitchFamily="34" charset="0"/>
                <a:cs typeface="Arial" pitchFamily="34" charset="0"/>
              </a:rPr>
              <a:t> میلی مولار استفاده شد. در دستگاه اتوکلاو به مدت </a:t>
            </a:r>
            <a:r>
              <a:rPr lang="fa-IR" sz="2000" dirty="0">
                <a:solidFill>
                  <a:schemeClr val="tx1"/>
                </a:solidFill>
                <a:latin typeface="Arial" pitchFamily="34" charset="0"/>
                <a:cs typeface="Arial" pitchFamily="34" charset="0"/>
              </a:rPr>
              <a:t>۲۰</a:t>
            </a:r>
            <a:r>
              <a:rPr lang="ku-Arab-IQ" sz="2000" dirty="0">
                <a:solidFill>
                  <a:schemeClr val="tx1"/>
                </a:solidFill>
                <a:latin typeface="Arial" pitchFamily="34" charset="0"/>
                <a:cs typeface="Arial" pitchFamily="34" charset="0"/>
              </a:rPr>
              <a:t> دقیقه و دمای </a:t>
            </a:r>
            <a:r>
              <a:rPr lang="fa-IR" sz="2000" dirty="0">
                <a:solidFill>
                  <a:schemeClr val="tx1"/>
                </a:solidFill>
                <a:latin typeface="Arial" pitchFamily="34" charset="0"/>
                <a:cs typeface="Arial" pitchFamily="34" charset="0"/>
              </a:rPr>
              <a:t>۱۲۰</a:t>
            </a:r>
            <a:r>
              <a:rPr lang="ku-Arab-IQ" sz="2000" dirty="0">
                <a:solidFill>
                  <a:schemeClr val="tx1"/>
                </a:solidFill>
                <a:latin typeface="Arial" pitchFamily="34" charset="0"/>
                <a:cs typeface="Arial" pitchFamily="34" charset="0"/>
              </a:rPr>
              <a:t> درجه سانتی گراد استریل شد.محیط کشت به پتری های سایز </a:t>
            </a:r>
            <a:r>
              <a:rPr lang="fa-IR" sz="2000" dirty="0">
                <a:solidFill>
                  <a:schemeClr val="tx1"/>
                </a:solidFill>
                <a:latin typeface="Arial" pitchFamily="34" charset="0"/>
                <a:cs typeface="Arial" pitchFamily="34" charset="0"/>
              </a:rPr>
              <a:t>۹</a:t>
            </a:r>
            <a:r>
              <a:rPr lang="ku-Arab-IQ" sz="2000" dirty="0">
                <a:solidFill>
                  <a:schemeClr val="tx1"/>
                </a:solidFill>
                <a:latin typeface="Arial" pitchFamily="34" charset="0"/>
                <a:cs typeface="Arial" pitchFamily="34" charset="0"/>
              </a:rPr>
              <a:t> جهت کشت بذر منتقل شد.پتری ها در دمای ١٨-٢٣ درجه سانتی گراد نگهداری می شود.</a:t>
            </a:r>
            <a:endParaRPr lang="en-US" sz="2000" dirty="0">
              <a:solidFill>
                <a:schemeClr val="tx1"/>
              </a:solidFill>
              <a:latin typeface="Arial" pitchFamily="34" charset="0"/>
              <a:cs typeface="Arial" pitchFamily="34" charset="0"/>
            </a:endParaRPr>
          </a:p>
        </p:txBody>
      </p:sp>
      <p:sp>
        <p:nvSpPr>
          <p:cNvPr id="2" name="Title 1"/>
          <p:cNvSpPr>
            <a:spLocks noGrp="1"/>
          </p:cNvSpPr>
          <p:nvPr>
            <p:ph type="title"/>
          </p:nvPr>
        </p:nvSpPr>
        <p:spPr>
          <a:xfrm>
            <a:off x="4165600" y="345440"/>
            <a:ext cx="4023360" cy="1083056"/>
          </a:xfrm>
          <a:solidFill>
            <a:schemeClr val="accent3">
              <a:lumMod val="50000"/>
              <a:alpha val="25000"/>
            </a:schemeClr>
          </a:solidFill>
          <a:ln w="9525" cap="flat" cmpd="sng" algn="ctr">
            <a:noFill/>
            <a:prstDash val="solid"/>
          </a:ln>
          <a:effectLst/>
        </p:spPr>
        <p:txBody>
          <a:bodyPr vert="horz" lIns="91440" tIns="45720" rIns="91440" bIns="45720" rtlCol="0" anchor="ctr">
            <a:normAutofit/>
          </a:bodyPr>
          <a:lstStyle/>
          <a:p>
            <a:r>
              <a:rPr lang="fa-IR" sz="3600" kern="0" dirty="0">
                <a:solidFill>
                  <a:schemeClr val="tx1"/>
                </a:solidFill>
                <a:latin typeface="Arial" pitchFamily="34" charset="0"/>
                <a:ea typeface="+mn-ea"/>
                <a:cs typeface="Arial" pitchFamily="34" charset="0"/>
              </a:rPr>
              <a:t>محیط کشت بذر </a:t>
            </a:r>
            <a:endParaRPr lang="en-US" sz="3600" kern="0" dirty="0">
              <a:solidFill>
                <a:schemeClr val="tx1"/>
              </a:solidFill>
              <a:latin typeface="Arial" pitchFamily="34" charset="0"/>
              <a:ea typeface="+mn-ea"/>
              <a:cs typeface="Arial" pitchFamily="34" charset="0"/>
            </a:endParaRPr>
          </a:p>
        </p:txBody>
      </p:sp>
      <p:pic>
        <p:nvPicPr>
          <p:cNvPr id="5" name="Picture 2" descr="C:\Users\User\Desktop\Azad_University_logo-th3.png">
            <a:extLst>
              <a:ext uri="{FF2B5EF4-FFF2-40B4-BE49-F238E27FC236}">
                <a16:creationId xmlns:a16="http://schemas.microsoft.com/office/drawing/2014/main" id="{AE70CC42-0412-D746-A23D-BD91B4CC8BCA}"/>
              </a:ext>
            </a:extLst>
          </p:cNvPr>
          <p:cNvPicPr>
            <a:picLocks noChangeAspect="1" noChangeArrowheads="1"/>
          </p:cNvPicPr>
          <p:nvPr/>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114792" y="152540"/>
            <a:ext cx="838200" cy="12518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0846709" y="1537854"/>
            <a:ext cx="1264005" cy="3970318"/>
          </a:xfrm>
          <a:prstGeom prst="rect">
            <a:avLst/>
          </a:prstGeom>
          <a:noFill/>
        </p:spPr>
        <p:txBody>
          <a:bodyPr wrap="square" rtlCol="0">
            <a:spAutoFit/>
          </a:bodyPr>
          <a:lstStyle/>
          <a:p>
            <a:pPr algn="ctr" rtl="1"/>
            <a:r>
              <a:rPr lang="fa-IR" sz="1400" dirty="0">
                <a:solidFill>
                  <a:prstClr val="black"/>
                </a:solidFill>
                <a:latin typeface="Arial" pitchFamily="34" charset="0"/>
                <a:cs typeface="Arial" pitchFamily="34" charset="0"/>
              </a:rPr>
              <a:t>فصل اول:</a:t>
            </a:r>
          </a:p>
          <a:p>
            <a:pPr algn="ctr" rtl="1"/>
            <a:r>
              <a:rPr lang="fa-IR" sz="1400" b="1" dirty="0">
                <a:latin typeface="Arial" pitchFamily="34" charset="0"/>
                <a:cs typeface="Arial" pitchFamily="34" charset="0"/>
              </a:rPr>
              <a:t>کلیات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دوم:</a:t>
            </a:r>
          </a:p>
          <a:p>
            <a:pPr algn="ctr" rtl="1"/>
            <a:r>
              <a:rPr lang="fa-IR" sz="1400" b="1" dirty="0">
                <a:solidFill>
                  <a:prstClr val="black"/>
                </a:solidFill>
                <a:latin typeface="Arial" pitchFamily="34" charset="0"/>
                <a:cs typeface="Arial" pitchFamily="34" charset="0"/>
              </a:rPr>
              <a:t>ادبیات تحقیق و پیشینه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srgbClr val="FF0000"/>
                </a:solidFill>
                <a:latin typeface="Arial" pitchFamily="34" charset="0"/>
                <a:cs typeface="Arial" pitchFamily="34" charset="0"/>
              </a:rPr>
              <a:t>فصل سوم:</a:t>
            </a:r>
          </a:p>
          <a:p>
            <a:pPr algn="ctr" rtl="1"/>
            <a:r>
              <a:rPr lang="fa-IR" sz="1400" b="1" dirty="0">
                <a:solidFill>
                  <a:srgbClr val="FF0000"/>
                </a:solidFill>
                <a:latin typeface="Arial" pitchFamily="34" charset="0"/>
                <a:cs typeface="Arial" pitchFamily="34" charset="0"/>
              </a:rPr>
              <a:t>روش اجرای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چهارم:</a:t>
            </a:r>
          </a:p>
          <a:p>
            <a:pPr algn="ctr" rtl="1"/>
            <a:r>
              <a:rPr lang="fa-IR" sz="1400" b="1" dirty="0">
                <a:solidFill>
                  <a:prstClr val="black"/>
                </a:solidFill>
                <a:latin typeface="Arial" pitchFamily="34" charset="0"/>
                <a:cs typeface="Arial" pitchFamily="34" charset="0"/>
              </a:rPr>
              <a:t>تجزیه و تحلیل داده‌ها</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پنجم:</a:t>
            </a:r>
          </a:p>
          <a:p>
            <a:pPr algn="ctr" rtl="1"/>
            <a:r>
              <a:rPr lang="fa-IR" sz="1400" b="1" dirty="0">
                <a:solidFill>
                  <a:prstClr val="black"/>
                </a:solidFill>
                <a:latin typeface="Arial" pitchFamily="34" charset="0"/>
                <a:cs typeface="Arial" pitchFamily="34" charset="0"/>
              </a:rPr>
              <a:t>نتیجه‌گیری و پیشنهادات</a:t>
            </a:r>
          </a:p>
        </p:txBody>
      </p:sp>
    </p:spTree>
    <p:extLst>
      <p:ext uri="{BB962C8B-B14F-4D97-AF65-F5344CB8AC3E}">
        <p14:creationId xmlns:p14="http://schemas.microsoft.com/office/powerpoint/2010/main" val="361304038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500"/>
                                        <p:tgtEl>
                                          <p:spTgt spid="6"/>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Horizontal Scroll 6"/>
          <p:cNvSpPr/>
          <p:nvPr/>
        </p:nvSpPr>
        <p:spPr>
          <a:xfrm>
            <a:off x="3009431" y="48490"/>
            <a:ext cx="4829694" cy="1154875"/>
          </a:xfrm>
          <a:prstGeom prst="horizontalScroll">
            <a:avLst/>
          </a:prstGeom>
          <a:solidFill>
            <a:schemeClr val="accent3">
              <a:lumMod val="50000"/>
              <a:alpha val="25000"/>
            </a:schemeClr>
          </a:solidFill>
          <a:ln w="9525" cap="flat" cmpd="sng" algn="ctr">
            <a:noFill/>
            <a:prstDash val="solid"/>
          </a:ln>
          <a:effectLst/>
        </p:spPr>
        <p:txBody>
          <a:bodyPr vert="horz" lIns="91440" tIns="45720" rIns="91440" bIns="45720" rtlCol="0" anchor="ctr">
            <a:normAutofit/>
          </a:bodyPr>
          <a:lstStyle/>
          <a:p>
            <a:pPr algn="ctr" defTabSz="914400">
              <a:spcBef>
                <a:spcPct val="0"/>
              </a:spcBef>
            </a:pPr>
            <a:r>
              <a:rPr lang="fa-IR" sz="3600" kern="0" dirty="0">
                <a:solidFill>
                  <a:schemeClr val="tx1"/>
                </a:solidFill>
                <a:latin typeface="Arial" pitchFamily="34" charset="0"/>
                <a:cs typeface="Arial" pitchFamily="34" charset="0"/>
              </a:rPr>
              <a:t>جوانه زنی بذور</a:t>
            </a:r>
            <a:endParaRPr lang="en-US" sz="3600" kern="0" dirty="0">
              <a:solidFill>
                <a:schemeClr val="tx1"/>
              </a:solidFill>
              <a:latin typeface="Arial" pitchFamily="34" charset="0"/>
              <a:cs typeface="Arial" pitchFamily="34" charset="0"/>
            </a:endParaRP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5017" t="23434" r="2862" b="8081"/>
          <a:stretch/>
        </p:blipFill>
        <p:spPr>
          <a:xfrm>
            <a:off x="425795" y="3714605"/>
            <a:ext cx="1905456" cy="1828800"/>
          </a:xfrm>
          <a:prstGeom prst="rect">
            <a:avLst/>
          </a:prstGeom>
        </p:spPr>
      </p:pic>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6094" t="16364" r="2862" b="16565"/>
          <a:stretch/>
        </p:blipFill>
        <p:spPr>
          <a:xfrm>
            <a:off x="2820877" y="3713017"/>
            <a:ext cx="2018222" cy="1828800"/>
          </a:xfrm>
          <a:prstGeom prst="rect">
            <a:avLst/>
          </a:prstGeom>
        </p:spPr>
      </p:pic>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6633" t="22222" r="11751" b="14747"/>
          <a:stretch/>
        </p:blipFill>
        <p:spPr>
          <a:xfrm>
            <a:off x="7786583" y="3699828"/>
            <a:ext cx="1746976" cy="1828800"/>
          </a:xfrm>
          <a:prstGeom prst="rect">
            <a:avLst/>
          </a:prstGeom>
        </p:spPr>
      </p:pic>
      <p:pic>
        <p:nvPicPr>
          <p:cNvPr id="12" name="Picture 11"/>
          <p:cNvPicPr>
            <a:picLocks noChangeAspect="1"/>
          </p:cNvPicPr>
          <p:nvPr/>
        </p:nvPicPr>
        <p:blipFill rotWithShape="1">
          <a:blip r:embed="rId5" cstate="print">
            <a:extLst>
              <a:ext uri="{28A0092B-C50C-407E-A947-70E740481C1C}">
                <a14:useLocalDpi xmlns:a14="http://schemas.microsoft.com/office/drawing/2010/main" val="0"/>
              </a:ext>
            </a:extLst>
          </a:blip>
          <a:srcRect l="5017" t="14949" r="8788" b="18385"/>
          <a:stretch/>
        </p:blipFill>
        <p:spPr>
          <a:xfrm>
            <a:off x="402415" y="1353291"/>
            <a:ext cx="1952216" cy="1828800"/>
          </a:xfrm>
          <a:prstGeom prst="rect">
            <a:avLst/>
          </a:prstGeom>
        </p:spPr>
      </p:pic>
      <p:pic>
        <p:nvPicPr>
          <p:cNvPr id="13" name="Picture 12"/>
          <p:cNvPicPr>
            <a:picLocks noChangeAspect="1"/>
          </p:cNvPicPr>
          <p:nvPr/>
        </p:nvPicPr>
        <p:blipFill rotWithShape="1">
          <a:blip r:embed="rId6" cstate="print">
            <a:extLst>
              <a:ext uri="{28A0092B-C50C-407E-A947-70E740481C1C}">
                <a14:useLocalDpi xmlns:a14="http://schemas.microsoft.com/office/drawing/2010/main" val="0"/>
              </a:ext>
            </a:extLst>
          </a:blip>
          <a:srcRect l="12020" t="16768" r="5556" b="23636"/>
          <a:stretch/>
        </p:blipFill>
        <p:spPr>
          <a:xfrm>
            <a:off x="2848735" y="1353291"/>
            <a:ext cx="2028483" cy="1828800"/>
          </a:xfrm>
          <a:prstGeom prst="rect">
            <a:avLst/>
          </a:prstGeom>
        </p:spPr>
      </p:pic>
      <p:pic>
        <p:nvPicPr>
          <p:cNvPr id="14" name="Picture 13"/>
          <p:cNvPicPr>
            <a:picLocks noChangeAspect="1"/>
          </p:cNvPicPr>
          <p:nvPr/>
        </p:nvPicPr>
        <p:blipFill rotWithShape="1">
          <a:blip r:embed="rId7" cstate="print">
            <a:extLst>
              <a:ext uri="{28A0092B-C50C-407E-A947-70E740481C1C}">
                <a14:useLocalDpi xmlns:a14="http://schemas.microsoft.com/office/drawing/2010/main" val="0"/>
              </a:ext>
            </a:extLst>
          </a:blip>
          <a:srcRect l="8249" t="9091" r="4748" b="27071"/>
          <a:stretch/>
        </p:blipFill>
        <p:spPr>
          <a:xfrm>
            <a:off x="5424279" y="1353291"/>
            <a:ext cx="1948625" cy="1828800"/>
          </a:xfrm>
          <a:prstGeom prst="rect">
            <a:avLst/>
          </a:prstGeom>
        </p:spPr>
      </p:pic>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l="8519" t="19798" r="12290" b="21212"/>
          <a:stretch/>
        </p:blipFill>
        <p:spPr>
          <a:xfrm>
            <a:off x="7699810" y="1353292"/>
            <a:ext cx="1874808" cy="1828800"/>
          </a:xfrm>
          <a:prstGeom prst="rect">
            <a:avLst/>
          </a:prstGeom>
        </p:spPr>
      </p:pic>
      <p:pic>
        <p:nvPicPr>
          <p:cNvPr id="16" name="Picture 15"/>
          <p:cNvPicPr>
            <a:picLocks noChangeAspect="1"/>
          </p:cNvPicPr>
          <p:nvPr/>
        </p:nvPicPr>
        <p:blipFill rotWithShape="1">
          <a:blip r:embed="rId9" cstate="print">
            <a:extLst>
              <a:ext uri="{28A0092B-C50C-407E-A947-70E740481C1C}">
                <a14:useLocalDpi xmlns:a14="http://schemas.microsoft.com/office/drawing/2010/main" val="0"/>
              </a:ext>
            </a:extLst>
          </a:blip>
          <a:srcRect l="6904" t="17576" r="9055" b="20606"/>
          <a:stretch/>
        </p:blipFill>
        <p:spPr>
          <a:xfrm>
            <a:off x="5424278" y="3699828"/>
            <a:ext cx="1864658" cy="1828800"/>
          </a:xfrm>
          <a:prstGeom prst="rect">
            <a:avLst/>
          </a:prstGeom>
        </p:spPr>
      </p:pic>
      <p:pic>
        <p:nvPicPr>
          <p:cNvPr id="39" name="Picture 2" descr="C:\Users\User\Desktop\Azad_University_logo-th3.png">
            <a:extLst>
              <a:ext uri="{FF2B5EF4-FFF2-40B4-BE49-F238E27FC236}">
                <a16:creationId xmlns:a16="http://schemas.microsoft.com/office/drawing/2014/main" id="{AE70CC42-0412-D746-A23D-BD91B4CC8BCA}"/>
              </a:ext>
            </a:extLst>
          </p:cNvPr>
          <p:cNvPicPr>
            <a:picLocks noChangeAspect="1" noChangeArrowheads="1"/>
          </p:cNvPicPr>
          <p:nvPr/>
        </p:nvPicPr>
        <p:blipFill>
          <a:blip r:embed="rId10" cstate="print">
            <a:clrChange>
              <a:clrFrom>
                <a:srgbClr val="FFFFFF"/>
              </a:clrFrom>
              <a:clrTo>
                <a:srgbClr val="FFFFFF">
                  <a:alpha val="0"/>
                </a:srgbClr>
              </a:clrTo>
            </a:clrChange>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114792" y="152540"/>
            <a:ext cx="838200" cy="125185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p:cNvSpPr txBox="1"/>
          <p:nvPr/>
        </p:nvSpPr>
        <p:spPr>
          <a:xfrm>
            <a:off x="10846709" y="1537854"/>
            <a:ext cx="1264005" cy="3970318"/>
          </a:xfrm>
          <a:prstGeom prst="rect">
            <a:avLst/>
          </a:prstGeom>
          <a:noFill/>
        </p:spPr>
        <p:txBody>
          <a:bodyPr wrap="square" rtlCol="0">
            <a:spAutoFit/>
          </a:bodyPr>
          <a:lstStyle/>
          <a:p>
            <a:pPr algn="ctr" rtl="1"/>
            <a:r>
              <a:rPr lang="fa-IR" sz="1400" dirty="0">
                <a:solidFill>
                  <a:prstClr val="black"/>
                </a:solidFill>
                <a:latin typeface="Arial" pitchFamily="34" charset="0"/>
                <a:cs typeface="Arial" pitchFamily="34" charset="0"/>
              </a:rPr>
              <a:t>فصل اول:</a:t>
            </a:r>
          </a:p>
          <a:p>
            <a:pPr algn="ctr" rtl="1"/>
            <a:r>
              <a:rPr lang="fa-IR" sz="1400" b="1" dirty="0">
                <a:latin typeface="Arial" pitchFamily="34" charset="0"/>
                <a:cs typeface="Arial" pitchFamily="34" charset="0"/>
              </a:rPr>
              <a:t>کلیات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دوم:</a:t>
            </a:r>
          </a:p>
          <a:p>
            <a:pPr algn="ctr" rtl="1"/>
            <a:r>
              <a:rPr lang="fa-IR" sz="1400" b="1" dirty="0">
                <a:solidFill>
                  <a:prstClr val="black"/>
                </a:solidFill>
                <a:latin typeface="Arial" pitchFamily="34" charset="0"/>
                <a:cs typeface="Arial" pitchFamily="34" charset="0"/>
              </a:rPr>
              <a:t>ادبیات تحقیق و پیشینه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srgbClr val="FF0000"/>
                </a:solidFill>
                <a:latin typeface="Arial" pitchFamily="34" charset="0"/>
                <a:cs typeface="Arial" pitchFamily="34" charset="0"/>
              </a:rPr>
              <a:t>فصل سوم:</a:t>
            </a:r>
          </a:p>
          <a:p>
            <a:pPr algn="ctr" rtl="1"/>
            <a:r>
              <a:rPr lang="fa-IR" sz="1400" b="1" dirty="0">
                <a:solidFill>
                  <a:srgbClr val="FF0000"/>
                </a:solidFill>
                <a:latin typeface="Arial" pitchFamily="34" charset="0"/>
                <a:cs typeface="Arial" pitchFamily="34" charset="0"/>
              </a:rPr>
              <a:t>روش اجرای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چهارم:</a:t>
            </a:r>
          </a:p>
          <a:p>
            <a:pPr algn="ctr" rtl="1"/>
            <a:r>
              <a:rPr lang="fa-IR" sz="1400" b="1" dirty="0">
                <a:solidFill>
                  <a:prstClr val="black"/>
                </a:solidFill>
                <a:latin typeface="Arial" pitchFamily="34" charset="0"/>
                <a:cs typeface="Arial" pitchFamily="34" charset="0"/>
              </a:rPr>
              <a:t>تجزیه و تحلیل داده‌ها</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پنجم:</a:t>
            </a:r>
          </a:p>
          <a:p>
            <a:pPr algn="ctr" rtl="1"/>
            <a:r>
              <a:rPr lang="fa-IR" sz="1400" b="1" dirty="0">
                <a:solidFill>
                  <a:prstClr val="black"/>
                </a:solidFill>
                <a:latin typeface="Arial" pitchFamily="34" charset="0"/>
                <a:cs typeface="Arial" pitchFamily="34" charset="0"/>
              </a:rPr>
              <a:t>نتیجه‌گیری و پیشنهادات</a:t>
            </a:r>
          </a:p>
        </p:txBody>
      </p:sp>
    </p:spTree>
    <p:extLst>
      <p:ext uri="{BB962C8B-B14F-4D97-AF65-F5344CB8AC3E}">
        <p14:creationId xmlns:p14="http://schemas.microsoft.com/office/powerpoint/2010/main" val="27478646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arn(inVertical)">
                                      <p:cBhvr>
                                        <p:cTn id="7" dur="500"/>
                                        <p:tgtEl>
                                          <p:spTgt spid="39"/>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right)">
                                      <p:cBhvr>
                                        <p:cTn id="11" dur="500"/>
                                        <p:tgtEl>
                                          <p:spTgt spid="40"/>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randombar(horizontal)">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p:tgtEl>
                                          <p:spTgt spid="8"/>
                                        </p:tgtEl>
                                        <p:attrNameLst>
                                          <p:attrName>ppt_x</p:attrName>
                                        </p:attrNameLst>
                                      </p:cBhvr>
                                      <p:tavLst>
                                        <p:tav tm="0">
                                          <p:val>
                                            <p:strVal val="#ppt_x-#ppt_w*1.125000"/>
                                          </p:val>
                                        </p:tav>
                                        <p:tav tm="100000">
                                          <p:val>
                                            <p:strVal val="#ppt_x"/>
                                          </p:val>
                                        </p:tav>
                                      </p:tavLst>
                                    </p:anim>
                                    <p:animEffect transition="in" filter="wipe(right)">
                                      <p:cBhvr>
                                        <p:cTn id="20" dur="500"/>
                                        <p:tgtEl>
                                          <p:spTgt spid="8"/>
                                        </p:tgtEl>
                                      </p:cBhvr>
                                    </p:animEffect>
                                  </p:childTnLst>
                                </p:cTn>
                              </p:par>
                              <p:par>
                                <p:cTn id="21" presetID="12" presetClass="entr" presetSubtype="8"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p:tgtEl>
                                          <p:spTgt spid="9"/>
                                        </p:tgtEl>
                                        <p:attrNameLst>
                                          <p:attrName>ppt_x</p:attrName>
                                        </p:attrNameLst>
                                      </p:cBhvr>
                                      <p:tavLst>
                                        <p:tav tm="0">
                                          <p:val>
                                            <p:strVal val="#ppt_x-#ppt_w*1.125000"/>
                                          </p:val>
                                        </p:tav>
                                        <p:tav tm="100000">
                                          <p:val>
                                            <p:strVal val="#ppt_x"/>
                                          </p:val>
                                        </p:tav>
                                      </p:tavLst>
                                    </p:anim>
                                    <p:animEffect transition="in" filter="wipe(right)">
                                      <p:cBhvr>
                                        <p:cTn id="24" dur="500"/>
                                        <p:tgtEl>
                                          <p:spTgt spid="9"/>
                                        </p:tgtEl>
                                      </p:cBhvr>
                                    </p:animEffect>
                                  </p:childTnLst>
                                </p:cTn>
                              </p:par>
                              <p:par>
                                <p:cTn id="25" presetID="12" presetClass="entr" presetSubtype="8"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p:tgtEl>
                                          <p:spTgt spid="11"/>
                                        </p:tgtEl>
                                        <p:attrNameLst>
                                          <p:attrName>ppt_x</p:attrName>
                                        </p:attrNameLst>
                                      </p:cBhvr>
                                      <p:tavLst>
                                        <p:tav tm="0">
                                          <p:val>
                                            <p:strVal val="#ppt_x-#ppt_w*1.125000"/>
                                          </p:val>
                                        </p:tav>
                                        <p:tav tm="100000">
                                          <p:val>
                                            <p:strVal val="#ppt_x"/>
                                          </p:val>
                                        </p:tav>
                                      </p:tavLst>
                                    </p:anim>
                                    <p:animEffect transition="in" filter="wipe(right)">
                                      <p:cBhvr>
                                        <p:cTn id="28" dur="500"/>
                                        <p:tgtEl>
                                          <p:spTgt spid="11"/>
                                        </p:tgtEl>
                                      </p:cBhvr>
                                    </p:animEffect>
                                  </p:childTnLst>
                                </p:cTn>
                              </p:par>
                              <p:par>
                                <p:cTn id="29" presetID="12" presetClass="entr" presetSubtype="8"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p:tgtEl>
                                          <p:spTgt spid="12"/>
                                        </p:tgtEl>
                                        <p:attrNameLst>
                                          <p:attrName>ppt_x</p:attrName>
                                        </p:attrNameLst>
                                      </p:cBhvr>
                                      <p:tavLst>
                                        <p:tav tm="0">
                                          <p:val>
                                            <p:strVal val="#ppt_x-#ppt_w*1.125000"/>
                                          </p:val>
                                        </p:tav>
                                        <p:tav tm="100000">
                                          <p:val>
                                            <p:strVal val="#ppt_x"/>
                                          </p:val>
                                        </p:tav>
                                      </p:tavLst>
                                    </p:anim>
                                    <p:animEffect transition="in" filter="wipe(right)">
                                      <p:cBhvr>
                                        <p:cTn id="32" dur="500"/>
                                        <p:tgtEl>
                                          <p:spTgt spid="12"/>
                                        </p:tgtEl>
                                      </p:cBhvr>
                                    </p:animEffect>
                                  </p:childTnLst>
                                </p:cTn>
                              </p:par>
                              <p:par>
                                <p:cTn id="33" presetID="12" presetClass="entr" presetSubtype="8"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p:tgtEl>
                                          <p:spTgt spid="13"/>
                                        </p:tgtEl>
                                        <p:attrNameLst>
                                          <p:attrName>ppt_x</p:attrName>
                                        </p:attrNameLst>
                                      </p:cBhvr>
                                      <p:tavLst>
                                        <p:tav tm="0">
                                          <p:val>
                                            <p:strVal val="#ppt_x-#ppt_w*1.125000"/>
                                          </p:val>
                                        </p:tav>
                                        <p:tav tm="100000">
                                          <p:val>
                                            <p:strVal val="#ppt_x"/>
                                          </p:val>
                                        </p:tav>
                                      </p:tavLst>
                                    </p:anim>
                                    <p:animEffect transition="in" filter="wipe(right)">
                                      <p:cBhvr>
                                        <p:cTn id="36" dur="500"/>
                                        <p:tgtEl>
                                          <p:spTgt spid="13"/>
                                        </p:tgtEl>
                                      </p:cBhvr>
                                    </p:animEffect>
                                  </p:childTnLst>
                                </p:cTn>
                              </p:par>
                              <p:par>
                                <p:cTn id="37" presetID="12" presetClass="entr" presetSubtype="8"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p:tgtEl>
                                          <p:spTgt spid="14"/>
                                        </p:tgtEl>
                                        <p:attrNameLst>
                                          <p:attrName>ppt_x</p:attrName>
                                        </p:attrNameLst>
                                      </p:cBhvr>
                                      <p:tavLst>
                                        <p:tav tm="0">
                                          <p:val>
                                            <p:strVal val="#ppt_x-#ppt_w*1.125000"/>
                                          </p:val>
                                        </p:tav>
                                        <p:tav tm="100000">
                                          <p:val>
                                            <p:strVal val="#ppt_x"/>
                                          </p:val>
                                        </p:tav>
                                      </p:tavLst>
                                    </p:anim>
                                    <p:animEffect transition="in" filter="wipe(right)">
                                      <p:cBhvr>
                                        <p:cTn id="40" dur="500"/>
                                        <p:tgtEl>
                                          <p:spTgt spid="14"/>
                                        </p:tgtEl>
                                      </p:cBhvr>
                                    </p:animEffect>
                                  </p:childTnLst>
                                </p:cTn>
                              </p:par>
                              <p:par>
                                <p:cTn id="41" presetID="12" presetClass="entr" presetSubtype="8"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p:tgtEl>
                                          <p:spTgt spid="15"/>
                                        </p:tgtEl>
                                        <p:attrNameLst>
                                          <p:attrName>ppt_x</p:attrName>
                                        </p:attrNameLst>
                                      </p:cBhvr>
                                      <p:tavLst>
                                        <p:tav tm="0">
                                          <p:val>
                                            <p:strVal val="#ppt_x-#ppt_w*1.125000"/>
                                          </p:val>
                                        </p:tav>
                                        <p:tav tm="100000">
                                          <p:val>
                                            <p:strVal val="#ppt_x"/>
                                          </p:val>
                                        </p:tav>
                                      </p:tavLst>
                                    </p:anim>
                                    <p:animEffect transition="in" filter="wipe(right)">
                                      <p:cBhvr>
                                        <p:cTn id="44" dur="500"/>
                                        <p:tgtEl>
                                          <p:spTgt spid="15"/>
                                        </p:tgtEl>
                                      </p:cBhvr>
                                    </p:animEffect>
                                  </p:childTnLst>
                                </p:cTn>
                              </p:par>
                              <p:par>
                                <p:cTn id="45" presetID="12" presetClass="entr" presetSubtype="8"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p:tgtEl>
                                          <p:spTgt spid="16"/>
                                        </p:tgtEl>
                                        <p:attrNameLst>
                                          <p:attrName>ppt_x</p:attrName>
                                        </p:attrNameLst>
                                      </p:cBhvr>
                                      <p:tavLst>
                                        <p:tav tm="0">
                                          <p:val>
                                            <p:strVal val="#ppt_x-#ppt_w*1.125000"/>
                                          </p:val>
                                        </p:tav>
                                        <p:tav tm="100000">
                                          <p:val>
                                            <p:strVal val="#ppt_x"/>
                                          </p:val>
                                        </p:tav>
                                      </p:tavLst>
                                    </p:anim>
                                    <p:animEffect transition="in" filter="wipe(right)">
                                      <p:cBhvr>
                                        <p:cTn id="4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0"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5017" t="18182" r="11212" b="22626"/>
          <a:stretch/>
        </p:blipFill>
        <p:spPr>
          <a:xfrm>
            <a:off x="208496" y="3689268"/>
            <a:ext cx="2230582" cy="2101480"/>
          </a:xfrm>
          <a:prstGeom prst="rect">
            <a:avLst/>
          </a:prstGeom>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7980" t="21010" r="9865" b="17373"/>
          <a:stretch/>
        </p:blipFill>
        <p:spPr>
          <a:xfrm>
            <a:off x="2588671" y="3689268"/>
            <a:ext cx="2000582" cy="2101480"/>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12828" t="23031" r="5824" b="16565"/>
          <a:stretch/>
        </p:blipFill>
        <p:spPr>
          <a:xfrm>
            <a:off x="4738846" y="3689269"/>
            <a:ext cx="2150255" cy="2101480"/>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l="4748" t="18788" r="10404" b="18788"/>
          <a:stretch/>
        </p:blipFill>
        <p:spPr>
          <a:xfrm>
            <a:off x="7092582" y="3734390"/>
            <a:ext cx="2096287" cy="2056358"/>
          </a:xfrm>
          <a:prstGeom prst="rect">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l="15253" t="24848" r="13367" b="22020"/>
          <a:stretch/>
        </p:blipFill>
        <p:spPr>
          <a:xfrm>
            <a:off x="620593" y="1472538"/>
            <a:ext cx="2230582" cy="2017817"/>
          </a:xfrm>
          <a:prstGeom prst="rect">
            <a:avLst/>
          </a:prstGeom>
        </p:spPr>
      </p:pic>
      <p:pic>
        <p:nvPicPr>
          <p:cNvPr id="12" name="Picture 11"/>
          <p:cNvPicPr>
            <a:picLocks noChangeAspect="1"/>
          </p:cNvPicPr>
          <p:nvPr/>
        </p:nvPicPr>
        <p:blipFill rotWithShape="1">
          <a:blip r:embed="rId7" cstate="print">
            <a:extLst>
              <a:ext uri="{28A0092B-C50C-407E-A947-70E740481C1C}">
                <a14:useLocalDpi xmlns:a14="http://schemas.microsoft.com/office/drawing/2010/main" val="0"/>
              </a:ext>
            </a:extLst>
          </a:blip>
          <a:srcRect l="3400" t="17373" r="6902" b="14747"/>
          <a:stretch/>
        </p:blipFill>
        <p:spPr>
          <a:xfrm>
            <a:off x="3554227" y="1472540"/>
            <a:ext cx="2163438" cy="2050473"/>
          </a:xfrm>
          <a:prstGeom prst="rect">
            <a:avLst/>
          </a:prstGeom>
        </p:spPr>
      </p:pic>
      <p:pic>
        <p:nvPicPr>
          <p:cNvPr id="13" name="Picture 12"/>
          <p:cNvPicPr>
            <a:picLocks noChangeAspect="1"/>
          </p:cNvPicPr>
          <p:nvPr/>
        </p:nvPicPr>
        <p:blipFill rotWithShape="1">
          <a:blip r:embed="rId8" cstate="print">
            <a:extLst>
              <a:ext uri="{28A0092B-C50C-407E-A947-70E740481C1C}">
                <a14:useLocalDpi xmlns:a14="http://schemas.microsoft.com/office/drawing/2010/main" val="0"/>
              </a:ext>
            </a:extLst>
          </a:blip>
          <a:srcRect l="8788" t="19394" r="11751" b="20202"/>
          <a:stretch/>
        </p:blipFill>
        <p:spPr>
          <a:xfrm>
            <a:off x="6530988" y="1505196"/>
            <a:ext cx="2097301" cy="1985159"/>
          </a:xfrm>
          <a:prstGeom prst="rect">
            <a:avLst/>
          </a:prstGeom>
        </p:spPr>
      </p:pic>
      <p:pic>
        <p:nvPicPr>
          <p:cNvPr id="14" name="Picture 2" descr="C:\Users\User\Desktop\Azad_University_logo-th3.png">
            <a:extLst>
              <a:ext uri="{FF2B5EF4-FFF2-40B4-BE49-F238E27FC236}">
                <a16:creationId xmlns:a16="http://schemas.microsoft.com/office/drawing/2014/main" id="{AE70CC42-0412-D746-A23D-BD91B4CC8BCA}"/>
              </a:ext>
            </a:extLst>
          </p:cNvPr>
          <p:cNvPicPr>
            <a:picLocks noChangeAspect="1" noChangeArrowheads="1"/>
          </p:cNvPicPr>
          <p:nvPr/>
        </p:nvPicPr>
        <p:blipFill>
          <a:blip r:embed="rId9" cstate="print">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114792" y="152540"/>
            <a:ext cx="838200" cy="125185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10846709" y="1537854"/>
            <a:ext cx="1264005" cy="3970318"/>
          </a:xfrm>
          <a:prstGeom prst="rect">
            <a:avLst/>
          </a:prstGeom>
          <a:noFill/>
        </p:spPr>
        <p:txBody>
          <a:bodyPr wrap="square" rtlCol="0">
            <a:spAutoFit/>
          </a:bodyPr>
          <a:lstStyle/>
          <a:p>
            <a:pPr algn="ctr" rtl="1"/>
            <a:r>
              <a:rPr lang="fa-IR" sz="1400" dirty="0">
                <a:solidFill>
                  <a:prstClr val="black"/>
                </a:solidFill>
                <a:latin typeface="Arial" pitchFamily="34" charset="0"/>
                <a:cs typeface="Arial" pitchFamily="34" charset="0"/>
              </a:rPr>
              <a:t>فصل اول:</a:t>
            </a:r>
          </a:p>
          <a:p>
            <a:pPr algn="ctr" rtl="1"/>
            <a:r>
              <a:rPr lang="fa-IR" sz="1400" b="1" dirty="0">
                <a:latin typeface="Arial" pitchFamily="34" charset="0"/>
                <a:cs typeface="Arial" pitchFamily="34" charset="0"/>
              </a:rPr>
              <a:t>کلیات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دوم:</a:t>
            </a:r>
          </a:p>
          <a:p>
            <a:pPr algn="ctr" rtl="1"/>
            <a:r>
              <a:rPr lang="fa-IR" sz="1400" b="1" dirty="0">
                <a:solidFill>
                  <a:prstClr val="black"/>
                </a:solidFill>
                <a:latin typeface="Arial" pitchFamily="34" charset="0"/>
                <a:cs typeface="Arial" pitchFamily="34" charset="0"/>
              </a:rPr>
              <a:t>ادبیات تحقیق و پیشینه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srgbClr val="FF0000"/>
                </a:solidFill>
                <a:latin typeface="Arial" pitchFamily="34" charset="0"/>
                <a:cs typeface="Arial" pitchFamily="34" charset="0"/>
              </a:rPr>
              <a:t>فصل سوم:</a:t>
            </a:r>
          </a:p>
          <a:p>
            <a:pPr algn="ctr" rtl="1"/>
            <a:r>
              <a:rPr lang="fa-IR" sz="1400" b="1" dirty="0">
                <a:solidFill>
                  <a:srgbClr val="FF0000"/>
                </a:solidFill>
                <a:latin typeface="Arial" pitchFamily="34" charset="0"/>
                <a:cs typeface="Arial" pitchFamily="34" charset="0"/>
              </a:rPr>
              <a:t>روش اجرای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چهارم:</a:t>
            </a:r>
          </a:p>
          <a:p>
            <a:pPr algn="ctr" rtl="1"/>
            <a:r>
              <a:rPr lang="fa-IR" sz="1400" b="1" dirty="0">
                <a:solidFill>
                  <a:prstClr val="black"/>
                </a:solidFill>
                <a:latin typeface="Arial" pitchFamily="34" charset="0"/>
                <a:cs typeface="Arial" pitchFamily="34" charset="0"/>
              </a:rPr>
              <a:t>تجزیه و تحلیل داده‌ها</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پنجم:</a:t>
            </a:r>
          </a:p>
          <a:p>
            <a:pPr algn="ctr" rtl="1"/>
            <a:r>
              <a:rPr lang="fa-IR" sz="1400" b="1" dirty="0">
                <a:solidFill>
                  <a:prstClr val="black"/>
                </a:solidFill>
                <a:latin typeface="Arial" pitchFamily="34" charset="0"/>
                <a:cs typeface="Arial" pitchFamily="34" charset="0"/>
              </a:rPr>
              <a:t>نتیجه‌گیری و پیشنهادات</a:t>
            </a:r>
          </a:p>
        </p:txBody>
      </p:sp>
    </p:spTree>
    <p:extLst>
      <p:ext uri="{BB962C8B-B14F-4D97-AF65-F5344CB8AC3E}">
        <p14:creationId xmlns:p14="http://schemas.microsoft.com/office/powerpoint/2010/main" val="15423151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right)">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heel(1)">
                                      <p:cBhvr>
                                        <p:cTn id="16" dur="2000"/>
                                        <p:tgtEl>
                                          <p:spTgt spid="3"/>
                                        </p:tgtEl>
                                      </p:cBhvr>
                                    </p:animEffect>
                                  </p:childTnLst>
                                </p:cTn>
                              </p:par>
                              <p:par>
                                <p:cTn id="17" presetID="21" presetClass="entr" presetSubtype="1"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heel(1)">
                                      <p:cBhvr>
                                        <p:cTn id="19" dur="2000"/>
                                        <p:tgtEl>
                                          <p:spTgt spid="4"/>
                                        </p:tgtEl>
                                      </p:cBhvr>
                                    </p:animEffect>
                                  </p:childTnLst>
                                </p:cTn>
                              </p:par>
                              <p:par>
                                <p:cTn id="20" presetID="21" presetClass="entr" presetSubtype="1"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heel(1)">
                                      <p:cBhvr>
                                        <p:cTn id="22" dur="2000"/>
                                        <p:tgtEl>
                                          <p:spTgt spid="9"/>
                                        </p:tgtEl>
                                      </p:cBhvr>
                                    </p:animEffect>
                                  </p:childTnLst>
                                </p:cTn>
                              </p:par>
                              <p:par>
                                <p:cTn id="23" presetID="21" presetClass="entr" presetSubtype="1"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heel(1)">
                                      <p:cBhvr>
                                        <p:cTn id="25" dur="2000"/>
                                        <p:tgtEl>
                                          <p:spTgt spid="10"/>
                                        </p:tgtEl>
                                      </p:cBhvr>
                                    </p:animEffect>
                                  </p:childTnLst>
                                </p:cTn>
                              </p:par>
                              <p:par>
                                <p:cTn id="26" presetID="21" presetClass="entr" presetSubtype="1"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heel(1)">
                                      <p:cBhvr>
                                        <p:cTn id="28" dur="2000"/>
                                        <p:tgtEl>
                                          <p:spTgt spid="11"/>
                                        </p:tgtEl>
                                      </p:cBhvr>
                                    </p:animEffect>
                                  </p:childTnLst>
                                </p:cTn>
                              </p:par>
                              <p:par>
                                <p:cTn id="29" presetID="21" presetClass="entr" presetSubtype="1"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heel(1)">
                                      <p:cBhvr>
                                        <p:cTn id="31" dur="2000"/>
                                        <p:tgtEl>
                                          <p:spTgt spid="12"/>
                                        </p:tgtEl>
                                      </p:cBhvr>
                                    </p:animEffect>
                                  </p:childTnLst>
                                </p:cTn>
                              </p:par>
                              <p:par>
                                <p:cTn id="32" presetID="21" presetClass="entr" presetSubtype="1"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heel(1)">
                                      <p:cBhvr>
                                        <p:cTn id="34"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ound Diagonal Corner Rectangle 1"/>
          <p:cNvSpPr/>
          <p:nvPr/>
        </p:nvSpPr>
        <p:spPr>
          <a:xfrm>
            <a:off x="2971800" y="1922804"/>
            <a:ext cx="5715000" cy="2725396"/>
          </a:xfrm>
          <a:prstGeom prst="round2DiagRect">
            <a:avLst/>
          </a:prstGeom>
          <a:solidFill>
            <a:schemeClr val="accent3">
              <a:lumMod val="50000"/>
              <a:alpha val="25000"/>
            </a:schemeClr>
          </a:solidFill>
          <a:ln w="9525" cap="flat" cmpd="sng" algn="ctr">
            <a:noFill/>
            <a:prstDash val="solid"/>
          </a:ln>
          <a:effectLst/>
        </p:spPr>
        <p:txBody>
          <a:bodyPr vert="horz" lIns="91440" tIns="45720" rIns="91440" bIns="45720" rtlCol="0" anchor="ctr">
            <a:normAutofit/>
          </a:bodyPr>
          <a:lstStyle/>
          <a:p>
            <a:pPr algn="ctr" defTabSz="914400">
              <a:spcBef>
                <a:spcPct val="0"/>
              </a:spcBef>
            </a:pPr>
            <a:r>
              <a:rPr lang="fa-IR" sz="6600" kern="0" dirty="0">
                <a:solidFill>
                  <a:schemeClr val="tx1"/>
                </a:solidFill>
                <a:latin typeface="Arial" pitchFamily="34" charset="0"/>
                <a:cs typeface="Arial" pitchFamily="34" charset="0"/>
              </a:rPr>
              <a:t>بخش 4: نتایج</a:t>
            </a:r>
            <a:endParaRPr lang="en-US" sz="6600" kern="0" dirty="0">
              <a:solidFill>
                <a:schemeClr val="tx1"/>
              </a:solidFill>
              <a:latin typeface="Arial" pitchFamily="34" charset="0"/>
              <a:cs typeface="Arial" pitchFamily="34" charset="0"/>
            </a:endParaRPr>
          </a:p>
        </p:txBody>
      </p:sp>
      <p:sp>
        <p:nvSpPr>
          <p:cNvPr id="3" name="Slide Number Placeholder 2"/>
          <p:cNvSpPr>
            <a:spLocks noGrp="1"/>
          </p:cNvSpPr>
          <p:nvPr>
            <p:ph type="sldNum" sz="quarter" idx="12"/>
          </p:nvPr>
        </p:nvSpPr>
        <p:spPr/>
        <p:txBody>
          <a:bodyPr/>
          <a:lstStyle/>
          <a:p>
            <a:pPr defTabSz="914400"/>
            <a:fld id="{B6F15528-21DE-4FAA-801E-634DDDAF4B2B}" type="slidenum">
              <a:rPr lang="en-US">
                <a:solidFill>
                  <a:srgbClr val="D6ECFF"/>
                </a:solidFill>
                <a:latin typeface="Corbel"/>
              </a:rPr>
              <a:pPr defTabSz="914400"/>
              <a:t>25</a:t>
            </a:fld>
            <a:endParaRPr lang="en-US">
              <a:solidFill>
                <a:srgbClr val="D6ECFF"/>
              </a:solidFill>
              <a:latin typeface="Corbel"/>
            </a:endParaRPr>
          </a:p>
        </p:txBody>
      </p:sp>
      <p:pic>
        <p:nvPicPr>
          <p:cNvPr id="4" name="Picture 2" descr="C:\Users\User\Desktop\Azad_University_logo-th3.png">
            <a:extLst>
              <a:ext uri="{FF2B5EF4-FFF2-40B4-BE49-F238E27FC236}">
                <a16:creationId xmlns:a16="http://schemas.microsoft.com/office/drawing/2014/main" id="{AE70CC42-0412-D746-A23D-BD91B4CC8BCA}"/>
              </a:ext>
            </a:extLst>
          </p:cNvPr>
          <p:cNvPicPr>
            <a:picLocks noChangeAspect="1" noChangeArrowheads="1"/>
          </p:cNvPicPr>
          <p:nvPr/>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114792" y="152540"/>
            <a:ext cx="838200" cy="12518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0846709" y="1537854"/>
            <a:ext cx="1264005" cy="3970318"/>
          </a:xfrm>
          <a:prstGeom prst="rect">
            <a:avLst/>
          </a:prstGeom>
          <a:noFill/>
        </p:spPr>
        <p:txBody>
          <a:bodyPr wrap="square" rtlCol="0">
            <a:spAutoFit/>
          </a:bodyPr>
          <a:lstStyle/>
          <a:p>
            <a:pPr algn="ctr" rtl="1"/>
            <a:r>
              <a:rPr lang="fa-IR" sz="1400" dirty="0">
                <a:solidFill>
                  <a:prstClr val="black"/>
                </a:solidFill>
                <a:latin typeface="Arial" pitchFamily="34" charset="0"/>
                <a:cs typeface="Arial" pitchFamily="34" charset="0"/>
              </a:rPr>
              <a:t>فصل اول:</a:t>
            </a:r>
          </a:p>
          <a:p>
            <a:pPr algn="ctr" rtl="1"/>
            <a:r>
              <a:rPr lang="fa-IR" sz="1400" b="1" dirty="0">
                <a:latin typeface="Arial" pitchFamily="34" charset="0"/>
                <a:cs typeface="Arial" pitchFamily="34" charset="0"/>
              </a:rPr>
              <a:t>کلیات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دوم:</a:t>
            </a:r>
          </a:p>
          <a:p>
            <a:pPr algn="ctr" rtl="1"/>
            <a:r>
              <a:rPr lang="fa-IR" sz="1400" b="1" dirty="0">
                <a:solidFill>
                  <a:prstClr val="black"/>
                </a:solidFill>
                <a:latin typeface="Arial" pitchFamily="34" charset="0"/>
                <a:cs typeface="Arial" pitchFamily="34" charset="0"/>
              </a:rPr>
              <a:t>ادبیات تحقیق و پیشینه تحقیق</a:t>
            </a:r>
          </a:p>
          <a:p>
            <a:pPr algn="ctr" rtl="1"/>
            <a:endParaRPr lang="fa-IR" sz="1400" b="1" dirty="0">
              <a:solidFill>
                <a:prstClr val="black"/>
              </a:solidFill>
              <a:latin typeface="Arial" pitchFamily="34" charset="0"/>
              <a:cs typeface="Arial" pitchFamily="34" charset="0"/>
            </a:endParaRPr>
          </a:p>
          <a:p>
            <a:pPr algn="ctr" rtl="1"/>
            <a:r>
              <a:rPr lang="fa-IR" sz="1400" dirty="0">
                <a:latin typeface="Arial" pitchFamily="34" charset="0"/>
                <a:cs typeface="Arial" pitchFamily="34" charset="0"/>
              </a:rPr>
              <a:t>فصل سوم:</a:t>
            </a:r>
          </a:p>
          <a:p>
            <a:pPr algn="ctr" rtl="1"/>
            <a:r>
              <a:rPr lang="fa-IR" sz="1400" b="1" dirty="0">
                <a:latin typeface="Arial" pitchFamily="34" charset="0"/>
                <a:cs typeface="Arial" pitchFamily="34" charset="0"/>
              </a:rPr>
              <a:t>روش اجرای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srgbClr val="FF0000"/>
                </a:solidFill>
                <a:latin typeface="Arial" pitchFamily="34" charset="0"/>
                <a:cs typeface="Arial" pitchFamily="34" charset="0"/>
              </a:rPr>
              <a:t>فصل چهارم:</a:t>
            </a:r>
          </a:p>
          <a:p>
            <a:pPr algn="ctr" rtl="1"/>
            <a:r>
              <a:rPr lang="fa-IR" sz="1400" b="1" dirty="0">
                <a:solidFill>
                  <a:srgbClr val="FF0000"/>
                </a:solidFill>
                <a:latin typeface="Arial" pitchFamily="34" charset="0"/>
                <a:cs typeface="Arial" pitchFamily="34" charset="0"/>
              </a:rPr>
              <a:t>تجزیه و تحلیل داده‌ها</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پنجم:</a:t>
            </a:r>
          </a:p>
          <a:p>
            <a:pPr algn="ctr" rtl="1"/>
            <a:r>
              <a:rPr lang="fa-IR" sz="1400" b="1" dirty="0">
                <a:solidFill>
                  <a:prstClr val="black"/>
                </a:solidFill>
                <a:latin typeface="Arial" pitchFamily="34" charset="0"/>
                <a:cs typeface="Arial" pitchFamily="34" charset="0"/>
              </a:rPr>
              <a:t>نتیجه‌گیری و پیشنهادات</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righ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down)">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605779" y="358648"/>
            <a:ext cx="5317747" cy="1252728"/>
          </a:xfrm>
          <a:solidFill>
            <a:schemeClr val="accent3">
              <a:lumMod val="50000"/>
              <a:alpha val="25000"/>
            </a:schemeClr>
          </a:solidFill>
          <a:ln w="9525" cap="flat" cmpd="sng" algn="ctr">
            <a:noFill/>
            <a:prstDash val="solid"/>
          </a:ln>
          <a:effectLst/>
        </p:spPr>
        <p:txBody>
          <a:bodyPr vert="horz" lIns="91440" tIns="45720" rIns="91440" bIns="45720" rtlCol="0" anchor="ctr">
            <a:normAutofit/>
          </a:bodyPr>
          <a:lstStyle/>
          <a:p>
            <a:r>
              <a:rPr lang="fa-IR" sz="3600" kern="0" dirty="0">
                <a:solidFill>
                  <a:schemeClr val="tx1"/>
                </a:solidFill>
                <a:latin typeface="Arial" pitchFamily="34" charset="0"/>
                <a:ea typeface="+mn-ea"/>
                <a:cs typeface="Arial" pitchFamily="34" charset="0"/>
              </a:rPr>
              <a:t>نتایج نانو ذرات سولفور سبز</a:t>
            </a:r>
            <a:endParaRPr lang="en-US" sz="3600" kern="0" dirty="0">
              <a:solidFill>
                <a:schemeClr val="tx1"/>
              </a:solidFill>
              <a:latin typeface="Arial" pitchFamily="34" charset="0"/>
              <a:ea typeface="+mn-ea"/>
              <a:cs typeface="Arial" pitchFamily="34" charset="0"/>
            </a:endParaRPr>
          </a:p>
        </p:txBody>
      </p:sp>
      <p:sp>
        <p:nvSpPr>
          <p:cNvPr id="4" name="Rectangle 3"/>
          <p:cNvSpPr/>
          <p:nvPr/>
        </p:nvSpPr>
        <p:spPr>
          <a:xfrm>
            <a:off x="1883179" y="2039759"/>
            <a:ext cx="3122971" cy="369332"/>
          </a:xfrm>
          <a:prstGeom prst="rect">
            <a:avLst/>
          </a:prstGeom>
        </p:spPr>
        <p:txBody>
          <a:bodyPr wrap="none">
            <a:spAutoFit/>
          </a:bodyPr>
          <a:lstStyle/>
          <a:p>
            <a:r>
              <a:rPr lang="fa-IR" dirty="0">
                <a:latin typeface="Arial" pitchFamily="34" charset="0"/>
                <a:cs typeface="Arial" pitchFamily="34" charset="0"/>
              </a:rPr>
              <a:t> میکروسکوپ الکترونی عبوری </a:t>
            </a:r>
            <a:r>
              <a:rPr lang="en-US" dirty="0">
                <a:latin typeface="Arial" pitchFamily="34" charset="0"/>
                <a:cs typeface="Arial" pitchFamily="34" charset="0"/>
              </a:rPr>
              <a:t>TEM</a:t>
            </a:r>
          </a:p>
        </p:txBody>
      </p:sp>
      <p:pic>
        <p:nvPicPr>
          <p:cNvPr id="5" name="Picture 4"/>
          <p:cNvPicPr>
            <a:picLocks noChangeAspect="1"/>
          </p:cNvPicPr>
          <p:nvPr/>
        </p:nvPicPr>
        <p:blipFill>
          <a:blip r:embed="rId3"/>
          <a:stretch>
            <a:fillRect/>
          </a:stretch>
        </p:blipFill>
        <p:spPr>
          <a:xfrm>
            <a:off x="1241427" y="2620557"/>
            <a:ext cx="4210426" cy="2918992"/>
          </a:xfrm>
          <a:prstGeom prst="rect">
            <a:avLst/>
          </a:prstGeom>
        </p:spPr>
      </p:pic>
      <p:pic>
        <p:nvPicPr>
          <p:cNvPr id="6" name="Picture 5"/>
          <p:cNvPicPr>
            <a:picLocks noChangeAspect="1"/>
          </p:cNvPicPr>
          <p:nvPr/>
        </p:nvPicPr>
        <p:blipFill>
          <a:blip r:embed="rId4"/>
          <a:stretch>
            <a:fillRect/>
          </a:stretch>
        </p:blipFill>
        <p:spPr>
          <a:xfrm>
            <a:off x="6088769" y="2620557"/>
            <a:ext cx="4060288" cy="3029975"/>
          </a:xfrm>
          <a:prstGeom prst="rect">
            <a:avLst/>
          </a:prstGeom>
        </p:spPr>
      </p:pic>
      <p:sp>
        <p:nvSpPr>
          <p:cNvPr id="8" name="Rectangle 7"/>
          <p:cNvSpPr/>
          <p:nvPr/>
        </p:nvSpPr>
        <p:spPr>
          <a:xfrm>
            <a:off x="6164622" y="2039759"/>
            <a:ext cx="3242755" cy="369332"/>
          </a:xfrm>
          <a:prstGeom prst="rect">
            <a:avLst/>
          </a:prstGeom>
        </p:spPr>
        <p:txBody>
          <a:bodyPr wrap="square">
            <a:spAutoFit/>
          </a:bodyPr>
          <a:lstStyle/>
          <a:p>
            <a:pPr algn="r"/>
            <a:r>
              <a:rPr lang="en-US" dirty="0">
                <a:latin typeface="Arial" pitchFamily="34" charset="0"/>
                <a:cs typeface="Arial" pitchFamily="34" charset="0"/>
              </a:rPr>
              <a:t>DLS </a:t>
            </a:r>
            <a:r>
              <a:rPr lang="fa-IR" dirty="0">
                <a:latin typeface="Arial" pitchFamily="34" charset="0"/>
                <a:cs typeface="Arial" pitchFamily="34" charset="0"/>
              </a:rPr>
              <a:t>آنالیز تفرق نور پویا </a:t>
            </a:r>
            <a:endParaRPr lang="en-US" dirty="0">
              <a:latin typeface="Arial" pitchFamily="34" charset="0"/>
              <a:cs typeface="Arial" pitchFamily="34" charset="0"/>
            </a:endParaRPr>
          </a:p>
        </p:txBody>
      </p:sp>
      <p:pic>
        <p:nvPicPr>
          <p:cNvPr id="9" name="Picture 2" descr="C:\Users\User\Desktop\Azad_University_logo-th3.png">
            <a:extLst>
              <a:ext uri="{FF2B5EF4-FFF2-40B4-BE49-F238E27FC236}">
                <a16:creationId xmlns:a16="http://schemas.microsoft.com/office/drawing/2014/main" id="{AE70CC42-0412-D746-A23D-BD91B4CC8BCA}"/>
              </a:ext>
            </a:extLst>
          </p:cNvPr>
          <p:cNvPicPr>
            <a:picLocks noChangeAspect="1" noChangeArrowheads="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114792" y="152540"/>
            <a:ext cx="838200" cy="125185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0846709" y="1537854"/>
            <a:ext cx="1264005" cy="3970318"/>
          </a:xfrm>
          <a:prstGeom prst="rect">
            <a:avLst/>
          </a:prstGeom>
          <a:noFill/>
        </p:spPr>
        <p:txBody>
          <a:bodyPr wrap="square" rtlCol="0">
            <a:spAutoFit/>
          </a:bodyPr>
          <a:lstStyle/>
          <a:p>
            <a:pPr algn="ctr" rtl="1"/>
            <a:r>
              <a:rPr lang="fa-IR" sz="1400" dirty="0">
                <a:solidFill>
                  <a:prstClr val="black"/>
                </a:solidFill>
                <a:latin typeface="Arial" pitchFamily="34" charset="0"/>
                <a:cs typeface="Arial" pitchFamily="34" charset="0"/>
              </a:rPr>
              <a:t>فصل اول:</a:t>
            </a:r>
          </a:p>
          <a:p>
            <a:pPr algn="ctr" rtl="1"/>
            <a:r>
              <a:rPr lang="fa-IR" sz="1400" b="1" dirty="0">
                <a:latin typeface="Arial" pitchFamily="34" charset="0"/>
                <a:cs typeface="Arial" pitchFamily="34" charset="0"/>
              </a:rPr>
              <a:t>کلیات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دوم:</a:t>
            </a:r>
          </a:p>
          <a:p>
            <a:pPr algn="ctr" rtl="1"/>
            <a:r>
              <a:rPr lang="fa-IR" sz="1400" b="1" dirty="0">
                <a:solidFill>
                  <a:prstClr val="black"/>
                </a:solidFill>
                <a:latin typeface="Arial" pitchFamily="34" charset="0"/>
                <a:cs typeface="Arial" pitchFamily="34" charset="0"/>
              </a:rPr>
              <a:t>ادبیات تحقیق و پیشینه تحقیق</a:t>
            </a:r>
          </a:p>
          <a:p>
            <a:pPr algn="ctr" rtl="1"/>
            <a:endParaRPr lang="fa-IR" sz="1400" b="1" dirty="0">
              <a:solidFill>
                <a:prstClr val="black"/>
              </a:solidFill>
              <a:latin typeface="Arial" pitchFamily="34" charset="0"/>
              <a:cs typeface="Arial" pitchFamily="34" charset="0"/>
            </a:endParaRPr>
          </a:p>
          <a:p>
            <a:pPr algn="ctr" rtl="1"/>
            <a:r>
              <a:rPr lang="fa-IR" sz="1400" dirty="0">
                <a:latin typeface="Arial" pitchFamily="34" charset="0"/>
                <a:cs typeface="Arial" pitchFamily="34" charset="0"/>
              </a:rPr>
              <a:t>فصل سوم:</a:t>
            </a:r>
          </a:p>
          <a:p>
            <a:pPr algn="ctr" rtl="1"/>
            <a:r>
              <a:rPr lang="fa-IR" sz="1400" b="1" dirty="0">
                <a:latin typeface="Arial" pitchFamily="34" charset="0"/>
                <a:cs typeface="Arial" pitchFamily="34" charset="0"/>
              </a:rPr>
              <a:t>روش اجرای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srgbClr val="FF0000"/>
                </a:solidFill>
                <a:latin typeface="Arial" pitchFamily="34" charset="0"/>
                <a:cs typeface="Arial" pitchFamily="34" charset="0"/>
              </a:rPr>
              <a:t>فصل چهارم:</a:t>
            </a:r>
          </a:p>
          <a:p>
            <a:pPr algn="ctr" rtl="1"/>
            <a:r>
              <a:rPr lang="fa-IR" sz="1400" b="1" dirty="0">
                <a:solidFill>
                  <a:srgbClr val="FF0000"/>
                </a:solidFill>
                <a:latin typeface="Arial" pitchFamily="34" charset="0"/>
                <a:cs typeface="Arial" pitchFamily="34" charset="0"/>
              </a:rPr>
              <a:t>تجزیه و تحلیل داده‌ها</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پنجم:</a:t>
            </a:r>
          </a:p>
          <a:p>
            <a:pPr algn="ctr" rtl="1"/>
            <a:r>
              <a:rPr lang="fa-IR" sz="1400" b="1" dirty="0">
                <a:solidFill>
                  <a:prstClr val="black"/>
                </a:solidFill>
                <a:latin typeface="Arial" pitchFamily="34" charset="0"/>
                <a:cs typeface="Arial" pitchFamily="34" charset="0"/>
              </a:rPr>
              <a:t>نتیجه‌گیری و پیشنهادات</a:t>
            </a:r>
          </a:p>
        </p:txBody>
      </p:sp>
    </p:spTree>
    <p:extLst>
      <p:ext uri="{BB962C8B-B14F-4D97-AF65-F5344CB8AC3E}">
        <p14:creationId xmlns:p14="http://schemas.microsoft.com/office/powerpoint/2010/main" val="31161326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6"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1+#ppt_w/2"/>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par>
                                <p:cTn id="23" presetID="2" presetClass="entr" presetSubtype="6"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1+#ppt_w/2"/>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2"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0-#ppt_w/2"/>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par>
                                <p:cTn id="33" presetID="2" presetClass="entr" presetSubtype="12"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0-#ppt_w/2"/>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8"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881691" y="307848"/>
            <a:ext cx="6604000" cy="1252728"/>
          </a:xfrm>
          <a:solidFill>
            <a:schemeClr val="accent3">
              <a:lumMod val="50000"/>
              <a:alpha val="25000"/>
            </a:schemeClr>
          </a:solidFill>
          <a:ln w="9525" cap="flat" cmpd="sng" algn="ctr">
            <a:noFill/>
            <a:prstDash val="solid"/>
          </a:ln>
          <a:effectLst/>
        </p:spPr>
        <p:txBody>
          <a:bodyPr vert="horz" lIns="91440" tIns="45720" rIns="91440" bIns="45720" rtlCol="0" anchor="ctr">
            <a:normAutofit/>
          </a:bodyPr>
          <a:lstStyle/>
          <a:p>
            <a:r>
              <a:rPr lang="fa-IR" sz="3600" kern="0" dirty="0">
                <a:solidFill>
                  <a:schemeClr val="tx1"/>
                </a:solidFill>
                <a:latin typeface="Arial" pitchFamily="34" charset="0"/>
                <a:ea typeface="+mn-ea"/>
                <a:cs typeface="Arial" pitchFamily="34" charset="0"/>
              </a:rPr>
              <a:t>نتایج سنتز نانو پگان</a:t>
            </a:r>
            <a:endParaRPr lang="en-US" sz="3600" kern="0" dirty="0">
              <a:solidFill>
                <a:schemeClr val="tx1"/>
              </a:solidFill>
              <a:latin typeface="Arial" pitchFamily="34" charset="0"/>
              <a:ea typeface="+mn-ea"/>
              <a:cs typeface="Arial" pitchFamily="34" charset="0"/>
            </a:endParaRPr>
          </a:p>
        </p:txBody>
      </p:sp>
      <p:pic>
        <p:nvPicPr>
          <p:cNvPr id="4" name="Picture 3"/>
          <p:cNvPicPr>
            <a:picLocks noChangeAspect="1"/>
          </p:cNvPicPr>
          <p:nvPr/>
        </p:nvPicPr>
        <p:blipFill>
          <a:blip r:embed="rId2"/>
          <a:stretch>
            <a:fillRect/>
          </a:stretch>
        </p:blipFill>
        <p:spPr>
          <a:xfrm>
            <a:off x="2360857" y="2813603"/>
            <a:ext cx="2850893" cy="2536955"/>
          </a:xfrm>
          <a:prstGeom prst="rect">
            <a:avLst/>
          </a:prstGeom>
        </p:spPr>
      </p:pic>
      <p:pic>
        <p:nvPicPr>
          <p:cNvPr id="6" name="Picture 5"/>
          <p:cNvPicPr>
            <a:picLocks noChangeAspect="1"/>
          </p:cNvPicPr>
          <p:nvPr/>
        </p:nvPicPr>
        <p:blipFill rotWithShape="1">
          <a:blip r:embed="rId3"/>
          <a:srcRect r="57603"/>
          <a:stretch/>
        </p:blipFill>
        <p:spPr>
          <a:xfrm>
            <a:off x="6549292" y="2859271"/>
            <a:ext cx="2940148" cy="2491287"/>
          </a:xfrm>
          <a:prstGeom prst="rect">
            <a:avLst/>
          </a:prstGeom>
        </p:spPr>
      </p:pic>
      <p:pic>
        <p:nvPicPr>
          <p:cNvPr id="7" name="Picture 6"/>
          <p:cNvPicPr>
            <a:picLocks noChangeAspect="1"/>
          </p:cNvPicPr>
          <p:nvPr/>
        </p:nvPicPr>
        <p:blipFill>
          <a:blip r:embed="rId4"/>
          <a:stretch>
            <a:fillRect/>
          </a:stretch>
        </p:blipFill>
        <p:spPr>
          <a:xfrm>
            <a:off x="6203411" y="2067461"/>
            <a:ext cx="3286029" cy="499915"/>
          </a:xfrm>
          <a:prstGeom prst="rect">
            <a:avLst/>
          </a:prstGeom>
        </p:spPr>
      </p:pic>
      <p:sp>
        <p:nvSpPr>
          <p:cNvPr id="8" name="Rectangle 7"/>
          <p:cNvSpPr/>
          <p:nvPr/>
        </p:nvSpPr>
        <p:spPr>
          <a:xfrm>
            <a:off x="2279577" y="2067461"/>
            <a:ext cx="3477234" cy="369332"/>
          </a:xfrm>
          <a:prstGeom prst="rect">
            <a:avLst/>
          </a:prstGeom>
        </p:spPr>
        <p:txBody>
          <a:bodyPr wrap="none">
            <a:spAutoFit/>
          </a:bodyPr>
          <a:lstStyle/>
          <a:p>
            <a:r>
              <a:rPr lang="fa-IR" dirty="0"/>
              <a:t> میکروسکوپ الکترونی عبوری </a:t>
            </a:r>
            <a:r>
              <a:rPr lang="en-US" dirty="0"/>
              <a:t>TEM</a:t>
            </a:r>
          </a:p>
        </p:txBody>
      </p:sp>
      <p:pic>
        <p:nvPicPr>
          <p:cNvPr id="9" name="Picture 2" descr="C:\Users\User\Desktop\Azad_University_logo-th3.png">
            <a:extLst>
              <a:ext uri="{FF2B5EF4-FFF2-40B4-BE49-F238E27FC236}">
                <a16:creationId xmlns:a16="http://schemas.microsoft.com/office/drawing/2014/main" id="{AE70CC42-0412-D746-A23D-BD91B4CC8BCA}"/>
              </a:ext>
            </a:extLst>
          </p:cNvPr>
          <p:cNvPicPr>
            <a:picLocks noChangeAspect="1" noChangeArrowheads="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114792" y="152540"/>
            <a:ext cx="838200" cy="125185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0846709" y="1537854"/>
            <a:ext cx="1264005" cy="3970318"/>
          </a:xfrm>
          <a:prstGeom prst="rect">
            <a:avLst/>
          </a:prstGeom>
          <a:noFill/>
        </p:spPr>
        <p:txBody>
          <a:bodyPr wrap="square" rtlCol="0">
            <a:spAutoFit/>
          </a:bodyPr>
          <a:lstStyle/>
          <a:p>
            <a:pPr algn="ctr" rtl="1"/>
            <a:r>
              <a:rPr lang="fa-IR" sz="1400" dirty="0">
                <a:solidFill>
                  <a:prstClr val="black"/>
                </a:solidFill>
                <a:latin typeface="Arial" pitchFamily="34" charset="0"/>
                <a:cs typeface="Arial" pitchFamily="34" charset="0"/>
              </a:rPr>
              <a:t>فصل اول:</a:t>
            </a:r>
          </a:p>
          <a:p>
            <a:pPr algn="ctr" rtl="1"/>
            <a:r>
              <a:rPr lang="fa-IR" sz="1400" b="1" dirty="0">
                <a:latin typeface="Arial" pitchFamily="34" charset="0"/>
                <a:cs typeface="Arial" pitchFamily="34" charset="0"/>
              </a:rPr>
              <a:t>کلیات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دوم:</a:t>
            </a:r>
          </a:p>
          <a:p>
            <a:pPr algn="ctr" rtl="1"/>
            <a:r>
              <a:rPr lang="fa-IR" sz="1400" b="1" dirty="0">
                <a:solidFill>
                  <a:prstClr val="black"/>
                </a:solidFill>
                <a:latin typeface="Arial" pitchFamily="34" charset="0"/>
                <a:cs typeface="Arial" pitchFamily="34" charset="0"/>
              </a:rPr>
              <a:t>ادبیات تحقیق و پیشینه تحقیق</a:t>
            </a:r>
          </a:p>
          <a:p>
            <a:pPr algn="ctr" rtl="1"/>
            <a:endParaRPr lang="fa-IR" sz="1400" b="1" dirty="0">
              <a:solidFill>
                <a:prstClr val="black"/>
              </a:solidFill>
              <a:latin typeface="Arial" pitchFamily="34" charset="0"/>
              <a:cs typeface="Arial" pitchFamily="34" charset="0"/>
            </a:endParaRPr>
          </a:p>
          <a:p>
            <a:pPr algn="ctr" rtl="1"/>
            <a:r>
              <a:rPr lang="fa-IR" sz="1400" dirty="0">
                <a:latin typeface="Arial" pitchFamily="34" charset="0"/>
                <a:cs typeface="Arial" pitchFamily="34" charset="0"/>
              </a:rPr>
              <a:t>فصل سوم:</a:t>
            </a:r>
          </a:p>
          <a:p>
            <a:pPr algn="ctr" rtl="1"/>
            <a:r>
              <a:rPr lang="fa-IR" sz="1400" b="1" dirty="0">
                <a:latin typeface="Arial" pitchFamily="34" charset="0"/>
                <a:cs typeface="Arial" pitchFamily="34" charset="0"/>
              </a:rPr>
              <a:t>روش اجرای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srgbClr val="FF0000"/>
                </a:solidFill>
                <a:latin typeface="Arial" pitchFamily="34" charset="0"/>
                <a:cs typeface="Arial" pitchFamily="34" charset="0"/>
              </a:rPr>
              <a:t>فصل چهارم:</a:t>
            </a:r>
          </a:p>
          <a:p>
            <a:pPr algn="ctr" rtl="1"/>
            <a:r>
              <a:rPr lang="fa-IR" sz="1400" b="1" dirty="0">
                <a:solidFill>
                  <a:srgbClr val="FF0000"/>
                </a:solidFill>
                <a:latin typeface="Arial" pitchFamily="34" charset="0"/>
                <a:cs typeface="Arial" pitchFamily="34" charset="0"/>
              </a:rPr>
              <a:t>تجزیه و تحلیل داده‌ها</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پنجم:</a:t>
            </a:r>
          </a:p>
          <a:p>
            <a:pPr algn="ctr" rtl="1"/>
            <a:r>
              <a:rPr lang="fa-IR" sz="1400" b="1" dirty="0">
                <a:solidFill>
                  <a:prstClr val="black"/>
                </a:solidFill>
                <a:latin typeface="Arial" pitchFamily="34" charset="0"/>
                <a:cs typeface="Arial" pitchFamily="34" charset="0"/>
              </a:rPr>
              <a:t>نتیجه‌گیری و پیشنهادات</a:t>
            </a:r>
          </a:p>
        </p:txBody>
      </p:sp>
    </p:spTree>
    <p:extLst>
      <p:ext uri="{BB962C8B-B14F-4D97-AF65-F5344CB8AC3E}">
        <p14:creationId xmlns:p14="http://schemas.microsoft.com/office/powerpoint/2010/main" val="31260481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500"/>
                                        <p:tgtEl>
                                          <p:spTgt spid="10"/>
                                        </p:tgtEl>
                                      </p:cBhvr>
                                    </p:animEffect>
                                  </p:childTnLst>
                                </p:cTn>
                              </p:par>
                              <p:par>
                                <p:cTn id="12" presetID="4" presetClass="entr" presetSubtype="32"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ox(out)">
                                      <p:cBhvr>
                                        <p:cTn id="14" dur="20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p:cTn id="33" dur="500" fill="hold"/>
                                        <p:tgtEl>
                                          <p:spTgt spid="4"/>
                                        </p:tgtEl>
                                        <p:attrNameLst>
                                          <p:attrName>ppt_w</p:attrName>
                                        </p:attrNameLst>
                                      </p:cBhvr>
                                      <p:tavLst>
                                        <p:tav tm="0">
                                          <p:val>
                                            <p:fltVal val="0"/>
                                          </p:val>
                                        </p:tav>
                                        <p:tav tm="100000">
                                          <p:val>
                                            <p:strVal val="#ppt_w"/>
                                          </p:val>
                                        </p:tav>
                                      </p:tavLst>
                                    </p:anim>
                                    <p:anim calcmode="lin" valueType="num">
                                      <p:cBhvr>
                                        <p:cTn id="34" dur="500" fill="hold"/>
                                        <p:tgtEl>
                                          <p:spTgt spid="4"/>
                                        </p:tgtEl>
                                        <p:attrNameLst>
                                          <p:attrName>ppt_h</p:attrName>
                                        </p:attrNameLst>
                                      </p:cBhvr>
                                      <p:tavLst>
                                        <p:tav tm="0">
                                          <p:val>
                                            <p:fltVal val="0"/>
                                          </p:val>
                                        </p:tav>
                                        <p:tav tm="100000">
                                          <p:val>
                                            <p:strVal val="#ppt_h"/>
                                          </p:val>
                                        </p:tav>
                                      </p:tavLst>
                                    </p:anim>
                                    <p:animEffect transition="in" filter="fade">
                                      <p:cBhvr>
                                        <p:cTn id="35" dur="500"/>
                                        <p:tgtEl>
                                          <p:spTgt spid="4"/>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p:cTn id="38" dur="500" fill="hold"/>
                                        <p:tgtEl>
                                          <p:spTgt spid="8"/>
                                        </p:tgtEl>
                                        <p:attrNameLst>
                                          <p:attrName>ppt_w</p:attrName>
                                        </p:attrNameLst>
                                      </p:cBhvr>
                                      <p:tavLst>
                                        <p:tav tm="0">
                                          <p:val>
                                            <p:fltVal val="0"/>
                                          </p:val>
                                        </p:tav>
                                        <p:tav tm="100000">
                                          <p:val>
                                            <p:strVal val="#ppt_w"/>
                                          </p:val>
                                        </p:tav>
                                      </p:tavLst>
                                    </p:anim>
                                    <p:anim calcmode="lin" valueType="num">
                                      <p:cBhvr>
                                        <p:cTn id="39" dur="500" fill="hold"/>
                                        <p:tgtEl>
                                          <p:spTgt spid="8"/>
                                        </p:tgtEl>
                                        <p:attrNameLst>
                                          <p:attrName>ppt_h</p:attrName>
                                        </p:attrNameLst>
                                      </p:cBhvr>
                                      <p:tavLst>
                                        <p:tav tm="0">
                                          <p:val>
                                            <p:fltVal val="0"/>
                                          </p:val>
                                        </p:tav>
                                        <p:tav tm="100000">
                                          <p:val>
                                            <p:strVal val="#ppt_h"/>
                                          </p:val>
                                        </p:tav>
                                      </p:tavLst>
                                    </p:anim>
                                    <p:animEffect transition="in" filter="fade">
                                      <p:cBhvr>
                                        <p:cTn id="4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ound Diagonal Corner Rectangle 5"/>
          <p:cNvSpPr/>
          <p:nvPr/>
        </p:nvSpPr>
        <p:spPr>
          <a:xfrm>
            <a:off x="2397760" y="172859"/>
            <a:ext cx="5937820" cy="963195"/>
          </a:xfrm>
          <a:prstGeom prst="round2DiagRect">
            <a:avLst/>
          </a:prstGeom>
          <a:solidFill>
            <a:schemeClr val="accent3">
              <a:lumMod val="50000"/>
              <a:alpha val="25000"/>
            </a:schemeClr>
          </a:solidFill>
          <a:ln w="9525" cap="flat" cmpd="sng" algn="ctr">
            <a:noFill/>
            <a:prstDash val="solid"/>
          </a:ln>
          <a:effectLst/>
        </p:spPr>
        <p:txBody>
          <a:bodyPr vert="horz" lIns="91440" tIns="45720" rIns="91440" bIns="45720" rtlCol="0" anchor="ctr">
            <a:normAutofit/>
          </a:bodyPr>
          <a:lstStyle/>
          <a:p>
            <a:pPr algn="ctr" defTabSz="914400">
              <a:spcBef>
                <a:spcPct val="0"/>
              </a:spcBef>
            </a:pPr>
            <a:r>
              <a:rPr lang="fa-IR" sz="3600" kern="0" dirty="0">
                <a:solidFill>
                  <a:schemeClr val="tx1"/>
                </a:solidFill>
                <a:latin typeface="Arial" pitchFamily="34" charset="0"/>
                <a:cs typeface="Arial" pitchFamily="34" charset="0"/>
              </a:rPr>
              <a:t>میزان آلودگی قارچی در جو</a:t>
            </a:r>
            <a:endParaRPr lang="en-US" sz="3600" kern="0" dirty="0">
              <a:solidFill>
                <a:schemeClr val="tx1"/>
              </a:solidFill>
              <a:latin typeface="Arial" pitchFamily="34" charset="0"/>
              <a:cs typeface="Arial" pitchFamily="34" charset="0"/>
            </a:endParaRPr>
          </a:p>
        </p:txBody>
      </p:sp>
      <p:pic>
        <p:nvPicPr>
          <p:cNvPr id="7" name="Picture 6"/>
          <p:cNvPicPr/>
          <p:nvPr/>
        </p:nvPicPr>
        <p:blipFill rotWithShape="1">
          <a:blip r:embed="rId2">
            <a:extLst>
              <a:ext uri="{BEBA8EAE-BF5A-486C-A8C5-ECC9F3942E4B}">
                <a14:imgProps xmlns:a14="http://schemas.microsoft.com/office/drawing/2010/main">
                  <a14:imgLayer r:embed="rId3">
                    <a14:imgEffect>
                      <a14:colorTemperature colorTemp="11200"/>
                    </a14:imgEffect>
                    <a14:imgEffect>
                      <a14:brightnessContrast contrast="-40000"/>
                    </a14:imgEffect>
                  </a14:imgLayer>
                </a14:imgProps>
              </a:ext>
              <a:ext uri="{28A0092B-C50C-407E-A947-70E740481C1C}">
                <a14:useLocalDpi xmlns:a14="http://schemas.microsoft.com/office/drawing/2010/main" val="0"/>
              </a:ext>
            </a:extLst>
          </a:blip>
          <a:srcRect l="18528" t="16386" r="20252" b="23105"/>
          <a:stretch/>
        </p:blipFill>
        <p:spPr bwMode="auto">
          <a:xfrm>
            <a:off x="1798320" y="1375293"/>
            <a:ext cx="7798711" cy="3735187"/>
          </a:xfrm>
          <a:prstGeom prst="roundRect">
            <a:avLst/>
          </a:prstGeom>
          <a:ln>
            <a:noFill/>
          </a:ln>
          <a:extLst>
            <a:ext uri="{53640926-AAD7-44D8-BBD7-CCE9431645EC}">
              <a14:shadowObscured xmlns:a14="http://schemas.microsoft.com/office/drawing/2010/main"/>
            </a:ext>
          </a:extLst>
        </p:spPr>
      </p:pic>
      <p:sp>
        <p:nvSpPr>
          <p:cNvPr id="3" name="Rectangle 2"/>
          <p:cNvSpPr/>
          <p:nvPr/>
        </p:nvSpPr>
        <p:spPr>
          <a:xfrm>
            <a:off x="1798321" y="5196706"/>
            <a:ext cx="7811060" cy="1277786"/>
          </a:xfrm>
          <a:prstGeom prst="rect">
            <a:avLst/>
          </a:prstGeom>
          <a:noFill/>
          <a:ln>
            <a:noFill/>
          </a:ln>
        </p:spPr>
        <p:txBody>
          <a:bodyPr wrap="square">
            <a:spAutoFit/>
          </a:bodyPr>
          <a:lstStyle/>
          <a:p>
            <a:pPr algn="just" rtl="1">
              <a:lnSpc>
                <a:spcPct val="107000"/>
              </a:lnSpc>
              <a:spcAft>
                <a:spcPts val="800"/>
              </a:spcAft>
              <a:tabLst>
                <a:tab pos="5492750" algn="l"/>
              </a:tabLst>
            </a:pPr>
            <a:r>
              <a:rPr lang="ar-SA" dirty="0">
                <a:solidFill>
                  <a:srgbClr val="000000"/>
                </a:solidFill>
                <a:latin typeface="Arial" pitchFamily="34" charset="0"/>
                <a:ea typeface="Calibri" panose="020F0502020204030204" pitchFamily="34" charset="0"/>
                <a:cs typeface="Arial" pitchFamily="34" charset="0"/>
              </a:rPr>
              <a:t>تیمار </a:t>
            </a:r>
            <a:r>
              <a:rPr lang="en-US" sz="1600" dirty="0">
                <a:solidFill>
                  <a:srgbClr val="000000"/>
                </a:solidFill>
                <a:latin typeface="Arial" pitchFamily="34" charset="0"/>
                <a:ea typeface="Calibri" panose="020F0502020204030204" pitchFamily="34" charset="0"/>
                <a:cs typeface="Arial" pitchFamily="34" charset="0"/>
              </a:rPr>
              <a:t>AA</a:t>
            </a:r>
            <a:r>
              <a:rPr lang="fa-IR" sz="1200" dirty="0">
                <a:solidFill>
                  <a:srgbClr val="000000"/>
                </a:solidFill>
                <a:latin typeface="Arial" pitchFamily="34" charset="0"/>
                <a:ea typeface="Calibri" panose="020F0502020204030204" pitchFamily="34" charset="0"/>
                <a:cs typeface="Arial" pitchFamily="34" charset="0"/>
              </a:rPr>
              <a:t> : </a:t>
            </a:r>
            <a:r>
              <a:rPr lang="fa-IR" dirty="0">
                <a:solidFill>
                  <a:srgbClr val="000000"/>
                </a:solidFill>
                <a:latin typeface="Arial" pitchFamily="34" charset="0"/>
                <a:ea typeface="Calibri" panose="020F0502020204030204" pitchFamily="34" charset="0"/>
                <a:cs typeface="Arial" pitchFamily="34" charset="0"/>
              </a:rPr>
              <a:t>آب ژاول ( آب </a:t>
            </a:r>
            <a:r>
              <a:rPr lang="en-GB" dirty="0">
                <a:solidFill>
                  <a:srgbClr val="000000"/>
                </a:solidFill>
                <a:latin typeface="Arial" pitchFamily="34" charset="0"/>
                <a:ea typeface="Calibri" panose="020F0502020204030204" pitchFamily="34" charset="0"/>
                <a:cs typeface="Arial" pitchFamily="34" charset="0"/>
              </a:rPr>
              <a:t>85% </a:t>
            </a:r>
            <a:r>
              <a:rPr lang="fa-IR" dirty="0">
                <a:solidFill>
                  <a:srgbClr val="000000"/>
                </a:solidFill>
                <a:latin typeface="Arial" pitchFamily="34" charset="0"/>
                <a:ea typeface="Calibri" panose="020F0502020204030204" pitchFamily="34" charset="0"/>
                <a:cs typeface="Arial" pitchFamily="34" charset="0"/>
              </a:rPr>
              <a:t>+ وایتکس </a:t>
            </a:r>
            <a:r>
              <a:rPr lang="en-GB" dirty="0">
                <a:solidFill>
                  <a:srgbClr val="000000"/>
                </a:solidFill>
                <a:latin typeface="Arial" pitchFamily="34" charset="0"/>
                <a:ea typeface="Calibri" panose="020F0502020204030204" pitchFamily="34" charset="0"/>
                <a:cs typeface="Arial" pitchFamily="34" charset="0"/>
              </a:rPr>
              <a:t>15% </a:t>
            </a:r>
            <a:r>
              <a:rPr lang="ku-Arab-IQ" dirty="0">
                <a:solidFill>
                  <a:srgbClr val="000000"/>
                </a:solidFill>
                <a:latin typeface="Arial" pitchFamily="34" charset="0"/>
                <a:ea typeface="Calibri" panose="020F0502020204030204" pitchFamily="34" charset="0"/>
                <a:cs typeface="Arial" pitchFamily="34" charset="0"/>
              </a:rPr>
              <a:t>)به مدت ١٥ دقیقه </a:t>
            </a:r>
            <a:r>
              <a:rPr lang="fa-IR" dirty="0">
                <a:solidFill>
                  <a:srgbClr val="000000"/>
                </a:solidFill>
                <a:latin typeface="Arial" pitchFamily="34" charset="0"/>
                <a:ea typeface="Calibri" panose="020F0502020204030204" pitchFamily="34" charset="0"/>
                <a:cs typeface="Arial" pitchFamily="34" charset="0"/>
              </a:rPr>
              <a:t>و الکل 5 درصد به مدت 5 دقیقه، </a:t>
            </a:r>
            <a:r>
              <a:rPr lang="en-US" sz="1600" dirty="0">
                <a:solidFill>
                  <a:srgbClr val="000000"/>
                </a:solidFill>
                <a:latin typeface="Arial" pitchFamily="34" charset="0"/>
                <a:ea typeface="Calibri" panose="020F0502020204030204" pitchFamily="34" charset="0"/>
                <a:cs typeface="Arial" pitchFamily="34" charset="0"/>
              </a:rPr>
              <a:t>BB </a:t>
            </a:r>
            <a:r>
              <a:rPr lang="fa-IR" dirty="0">
                <a:solidFill>
                  <a:srgbClr val="000000"/>
                </a:solidFill>
                <a:latin typeface="Arial" pitchFamily="34" charset="0"/>
                <a:ea typeface="Calibri" panose="020F0502020204030204" pitchFamily="34" charset="0"/>
                <a:cs typeface="Arial" pitchFamily="34" charset="0"/>
              </a:rPr>
              <a:t>:</a:t>
            </a:r>
            <a:r>
              <a:rPr lang="fa-IR" sz="1600" dirty="0">
                <a:solidFill>
                  <a:srgbClr val="000000"/>
                </a:solidFill>
                <a:latin typeface="Arial" pitchFamily="34" charset="0"/>
                <a:ea typeface="Calibri" panose="020F0502020204030204" pitchFamily="34" charset="0"/>
                <a:cs typeface="Arial" pitchFamily="34" charset="0"/>
              </a:rPr>
              <a:t> </a:t>
            </a:r>
            <a:r>
              <a:rPr lang="fa-IR" dirty="0">
                <a:solidFill>
                  <a:srgbClr val="000000"/>
                </a:solidFill>
                <a:latin typeface="Arial" pitchFamily="34" charset="0"/>
                <a:ea typeface="Calibri" panose="020F0502020204030204" pitchFamily="34" charset="0"/>
                <a:cs typeface="Arial" pitchFamily="34" charset="0"/>
              </a:rPr>
              <a:t>نانوپگان 20 درصد به مدت 2 ساعت، </a:t>
            </a:r>
            <a:r>
              <a:rPr lang="en-US" sz="1600" dirty="0">
                <a:solidFill>
                  <a:srgbClr val="000000"/>
                </a:solidFill>
                <a:latin typeface="Arial" pitchFamily="34" charset="0"/>
                <a:ea typeface="Calibri" panose="020F0502020204030204" pitchFamily="34" charset="0"/>
                <a:cs typeface="Arial" pitchFamily="34" charset="0"/>
              </a:rPr>
              <a:t>CC</a:t>
            </a:r>
            <a:r>
              <a:rPr lang="fa-IR" dirty="0">
                <a:solidFill>
                  <a:srgbClr val="000000"/>
                </a:solidFill>
                <a:latin typeface="Arial" pitchFamily="34" charset="0"/>
                <a:ea typeface="Calibri" panose="020F0502020204030204" pitchFamily="34" charset="0"/>
                <a:cs typeface="Arial" pitchFamily="34" charset="0"/>
              </a:rPr>
              <a:t> : نانوپگان 100 درصد به مدت 2 ساعت، </a:t>
            </a:r>
            <a:r>
              <a:rPr lang="en-US" sz="1600" dirty="0">
                <a:solidFill>
                  <a:srgbClr val="000000"/>
                </a:solidFill>
                <a:latin typeface="Arial" pitchFamily="34" charset="0"/>
                <a:ea typeface="Calibri" panose="020F0502020204030204" pitchFamily="34" charset="0"/>
                <a:cs typeface="Arial" pitchFamily="34" charset="0"/>
              </a:rPr>
              <a:t>Check</a:t>
            </a:r>
            <a:r>
              <a:rPr lang="en-US" dirty="0">
                <a:solidFill>
                  <a:srgbClr val="000000"/>
                </a:solidFill>
                <a:latin typeface="Arial" pitchFamily="34" charset="0"/>
                <a:ea typeface="Calibri" panose="020F0502020204030204" pitchFamily="34" charset="0"/>
                <a:cs typeface="Arial" pitchFamily="34" charset="0"/>
              </a:rPr>
              <a:t> </a:t>
            </a:r>
            <a:r>
              <a:rPr lang="fa-IR" dirty="0">
                <a:solidFill>
                  <a:srgbClr val="000000"/>
                </a:solidFill>
                <a:latin typeface="Arial" pitchFamily="34" charset="0"/>
                <a:ea typeface="Calibri" panose="020F0502020204030204" pitchFamily="34" charset="0"/>
                <a:cs typeface="Arial" pitchFamily="34" charset="0"/>
              </a:rPr>
              <a:t> : شاهد، آب مقطر استریل، </a:t>
            </a:r>
            <a:r>
              <a:rPr lang="en-US" sz="1600" dirty="0">
                <a:solidFill>
                  <a:srgbClr val="000000"/>
                </a:solidFill>
                <a:latin typeface="Arial" pitchFamily="34" charset="0"/>
                <a:ea typeface="Calibri" panose="020F0502020204030204" pitchFamily="34" charset="0"/>
                <a:cs typeface="Arial" pitchFamily="34" charset="0"/>
              </a:rPr>
              <a:t>DD</a:t>
            </a:r>
            <a:r>
              <a:rPr lang="fa-IR" dirty="0">
                <a:solidFill>
                  <a:srgbClr val="000000"/>
                </a:solidFill>
                <a:latin typeface="Arial" pitchFamily="34" charset="0"/>
                <a:ea typeface="Calibri" panose="020F0502020204030204" pitchFamily="34" charset="0"/>
                <a:cs typeface="Arial" pitchFamily="34" charset="0"/>
              </a:rPr>
              <a:t> : نانوسولفور سنتز سبز 10 درصد به مدت 30 دقیقه را نشان می­دهد</a:t>
            </a:r>
            <a:r>
              <a:rPr lang="fa-IR" sz="1200" dirty="0">
                <a:solidFill>
                  <a:srgbClr val="000000"/>
                </a:solidFill>
                <a:latin typeface="Arial" pitchFamily="34" charset="0"/>
                <a:ea typeface="Calibri" panose="020F0502020204030204" pitchFamily="34" charset="0"/>
                <a:cs typeface="Arial" pitchFamily="34" charset="0"/>
              </a:rPr>
              <a:t>.</a:t>
            </a:r>
            <a:endParaRPr lang="en-US" sz="1600" dirty="0">
              <a:effectLst/>
              <a:latin typeface="Arial" pitchFamily="34" charset="0"/>
              <a:ea typeface="Calibri" panose="020F0502020204030204" pitchFamily="34" charset="0"/>
              <a:cs typeface="Arial" pitchFamily="34" charset="0"/>
            </a:endParaRPr>
          </a:p>
        </p:txBody>
      </p:sp>
      <p:pic>
        <p:nvPicPr>
          <p:cNvPr id="8" name="Picture 2" descr="C:\Users\User\Desktop\Azad_University_logo-th3.png">
            <a:extLst>
              <a:ext uri="{FF2B5EF4-FFF2-40B4-BE49-F238E27FC236}">
                <a16:creationId xmlns:a16="http://schemas.microsoft.com/office/drawing/2014/main" id="{AE70CC42-0412-D746-A23D-BD91B4CC8BCA}"/>
              </a:ext>
            </a:extLst>
          </p:cNvPr>
          <p:cNvPicPr>
            <a:picLocks noChangeAspect="1" noChangeArrowheads="1"/>
          </p:cNvPicPr>
          <p:nvPr/>
        </p:nvPicPr>
        <p:blipFill>
          <a:blip r:embed="rId4" cstate="print">
            <a:clrChange>
              <a:clrFrom>
                <a:srgbClr val="FFFFFF"/>
              </a:clrFrom>
              <a:clrTo>
                <a:srgbClr val="FFFFFF">
                  <a:alpha val="0"/>
                </a:srgbClr>
              </a:clrTo>
            </a:clrChang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114792" y="152540"/>
            <a:ext cx="838200" cy="125185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0846709" y="1537854"/>
            <a:ext cx="1264005" cy="3970318"/>
          </a:xfrm>
          <a:prstGeom prst="rect">
            <a:avLst/>
          </a:prstGeom>
          <a:noFill/>
        </p:spPr>
        <p:txBody>
          <a:bodyPr wrap="square" rtlCol="0">
            <a:spAutoFit/>
          </a:bodyPr>
          <a:lstStyle/>
          <a:p>
            <a:pPr algn="ctr" rtl="1"/>
            <a:r>
              <a:rPr lang="fa-IR" sz="1400" dirty="0">
                <a:solidFill>
                  <a:prstClr val="black"/>
                </a:solidFill>
                <a:latin typeface="Arial" pitchFamily="34" charset="0"/>
                <a:cs typeface="Arial" pitchFamily="34" charset="0"/>
              </a:rPr>
              <a:t>فصل اول:</a:t>
            </a:r>
          </a:p>
          <a:p>
            <a:pPr algn="ctr" rtl="1"/>
            <a:r>
              <a:rPr lang="fa-IR" sz="1400" b="1" dirty="0">
                <a:latin typeface="Arial" pitchFamily="34" charset="0"/>
                <a:cs typeface="Arial" pitchFamily="34" charset="0"/>
              </a:rPr>
              <a:t>کلیات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دوم:</a:t>
            </a:r>
          </a:p>
          <a:p>
            <a:pPr algn="ctr" rtl="1"/>
            <a:r>
              <a:rPr lang="fa-IR" sz="1400" b="1" dirty="0">
                <a:solidFill>
                  <a:prstClr val="black"/>
                </a:solidFill>
                <a:latin typeface="Arial" pitchFamily="34" charset="0"/>
                <a:cs typeface="Arial" pitchFamily="34" charset="0"/>
              </a:rPr>
              <a:t>ادبیات تحقیق و پیشینه تحقیق</a:t>
            </a:r>
          </a:p>
          <a:p>
            <a:pPr algn="ctr" rtl="1"/>
            <a:endParaRPr lang="fa-IR" sz="1400" b="1" dirty="0">
              <a:solidFill>
                <a:prstClr val="black"/>
              </a:solidFill>
              <a:latin typeface="Arial" pitchFamily="34" charset="0"/>
              <a:cs typeface="Arial" pitchFamily="34" charset="0"/>
            </a:endParaRPr>
          </a:p>
          <a:p>
            <a:pPr algn="ctr" rtl="1"/>
            <a:r>
              <a:rPr lang="fa-IR" sz="1400" dirty="0">
                <a:latin typeface="Arial" pitchFamily="34" charset="0"/>
                <a:cs typeface="Arial" pitchFamily="34" charset="0"/>
              </a:rPr>
              <a:t>فصل سوم:</a:t>
            </a:r>
          </a:p>
          <a:p>
            <a:pPr algn="ctr" rtl="1"/>
            <a:r>
              <a:rPr lang="fa-IR" sz="1400" b="1" dirty="0">
                <a:latin typeface="Arial" pitchFamily="34" charset="0"/>
                <a:cs typeface="Arial" pitchFamily="34" charset="0"/>
              </a:rPr>
              <a:t>روش اجرای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srgbClr val="FF0000"/>
                </a:solidFill>
                <a:latin typeface="Arial" pitchFamily="34" charset="0"/>
                <a:cs typeface="Arial" pitchFamily="34" charset="0"/>
              </a:rPr>
              <a:t>فصل چهارم:</a:t>
            </a:r>
          </a:p>
          <a:p>
            <a:pPr algn="ctr" rtl="1"/>
            <a:r>
              <a:rPr lang="fa-IR" sz="1400" b="1" dirty="0">
                <a:solidFill>
                  <a:srgbClr val="FF0000"/>
                </a:solidFill>
                <a:latin typeface="Arial" pitchFamily="34" charset="0"/>
                <a:cs typeface="Arial" pitchFamily="34" charset="0"/>
              </a:rPr>
              <a:t>تجزیه و تحلیل داده‌ها</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پنجم:</a:t>
            </a:r>
          </a:p>
          <a:p>
            <a:pPr algn="ctr" rtl="1"/>
            <a:r>
              <a:rPr lang="fa-IR" sz="1400" b="1" dirty="0">
                <a:solidFill>
                  <a:prstClr val="black"/>
                </a:solidFill>
                <a:latin typeface="Arial" pitchFamily="34" charset="0"/>
                <a:cs typeface="Arial" pitchFamily="34" charset="0"/>
              </a:rPr>
              <a:t>نتیجه‌گیری و پیشنهادات</a:t>
            </a:r>
          </a:p>
        </p:txBody>
      </p:sp>
    </p:spTree>
    <p:extLst>
      <p:ext uri="{BB962C8B-B14F-4D97-AF65-F5344CB8AC3E}">
        <p14:creationId xmlns:p14="http://schemas.microsoft.com/office/powerpoint/2010/main" val="295631274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right)">
                                      <p:cBhvr>
                                        <p:cTn id="11" dur="500"/>
                                        <p:tgtEl>
                                          <p:spTgt spid="9"/>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dissolv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ounded Rectangle 5"/>
          <p:cNvSpPr/>
          <p:nvPr/>
        </p:nvSpPr>
        <p:spPr>
          <a:xfrm>
            <a:off x="3190239" y="152540"/>
            <a:ext cx="5316451" cy="1060334"/>
          </a:xfrm>
          <a:prstGeom prst="roundRect">
            <a:avLst/>
          </a:prstGeom>
          <a:solidFill>
            <a:schemeClr val="accent3">
              <a:lumMod val="50000"/>
              <a:alpha val="25000"/>
            </a:schemeClr>
          </a:solidFill>
          <a:ln w="9525" cap="flat" cmpd="sng" algn="ctr">
            <a:noFill/>
            <a:prstDash val="solid"/>
          </a:ln>
          <a:effectLst/>
        </p:spPr>
        <p:txBody>
          <a:bodyPr vert="horz" lIns="91440" tIns="45720" rIns="91440" bIns="45720" rtlCol="0" anchor="ctr">
            <a:normAutofit/>
          </a:bodyPr>
          <a:lstStyle/>
          <a:p>
            <a:pPr algn="ctr" defTabSz="914400">
              <a:spcBef>
                <a:spcPct val="0"/>
              </a:spcBef>
            </a:pPr>
            <a:r>
              <a:rPr lang="fa-IR" sz="3600" kern="0" dirty="0">
                <a:latin typeface="Arial" pitchFamily="34" charset="0"/>
                <a:cs typeface="Arial" pitchFamily="34" charset="0"/>
              </a:rPr>
              <a:t>میزان آلودگی قارچی در گندم</a:t>
            </a:r>
            <a:endParaRPr lang="en-US" sz="3600" kern="0" dirty="0">
              <a:latin typeface="Arial" pitchFamily="34" charset="0"/>
              <a:cs typeface="Arial" pitchFamily="34" charset="0"/>
            </a:endParaRPr>
          </a:p>
        </p:txBody>
      </p:sp>
      <p:pic>
        <p:nvPicPr>
          <p:cNvPr id="7" name="Picture 6"/>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12801" t="20242" r="15419" b="7324"/>
          <a:stretch/>
        </p:blipFill>
        <p:spPr bwMode="auto">
          <a:xfrm>
            <a:off x="1770612" y="1302187"/>
            <a:ext cx="7739148" cy="3564454"/>
          </a:xfrm>
          <a:prstGeom prst="roundRect">
            <a:avLst/>
          </a:prstGeom>
          <a:ln>
            <a:noFill/>
          </a:ln>
          <a:extLst>
            <a:ext uri="{53640926-AAD7-44D8-BBD7-CCE9431645EC}">
              <a14:shadowObscured xmlns:a14="http://schemas.microsoft.com/office/drawing/2010/main"/>
            </a:ext>
          </a:extLst>
        </p:spPr>
      </p:pic>
      <p:sp>
        <p:nvSpPr>
          <p:cNvPr id="8" name="Rectangle 7"/>
          <p:cNvSpPr/>
          <p:nvPr/>
        </p:nvSpPr>
        <p:spPr>
          <a:xfrm>
            <a:off x="1603495" y="5005720"/>
            <a:ext cx="8073382" cy="981423"/>
          </a:xfrm>
          <a:prstGeom prst="rect">
            <a:avLst/>
          </a:prstGeom>
        </p:spPr>
        <p:txBody>
          <a:bodyPr wrap="square">
            <a:spAutoFit/>
          </a:bodyPr>
          <a:lstStyle/>
          <a:p>
            <a:pPr algn="just" rtl="1">
              <a:lnSpc>
                <a:spcPct val="107000"/>
              </a:lnSpc>
              <a:spcAft>
                <a:spcPts val="800"/>
              </a:spcAft>
              <a:tabLst>
                <a:tab pos="5492750" algn="l"/>
              </a:tabLst>
            </a:pPr>
            <a:r>
              <a:rPr lang="ar-SA" dirty="0">
                <a:solidFill>
                  <a:srgbClr val="000000"/>
                </a:solidFill>
                <a:latin typeface="Arial" pitchFamily="34" charset="0"/>
                <a:ea typeface="Calibri" panose="020F0502020204030204" pitchFamily="34" charset="0"/>
                <a:cs typeface="Arial" pitchFamily="34" charset="0"/>
              </a:rPr>
              <a:t>تیمار </a:t>
            </a:r>
            <a:r>
              <a:rPr lang="en-US" sz="1600" dirty="0">
                <a:solidFill>
                  <a:srgbClr val="000000"/>
                </a:solidFill>
                <a:latin typeface="Arial" pitchFamily="34" charset="0"/>
                <a:ea typeface="Calibri" panose="020F0502020204030204" pitchFamily="34" charset="0"/>
                <a:cs typeface="Arial" pitchFamily="34" charset="0"/>
              </a:rPr>
              <a:t>AA</a:t>
            </a:r>
            <a:r>
              <a:rPr lang="fa-IR" sz="1200" dirty="0">
                <a:solidFill>
                  <a:srgbClr val="000000"/>
                </a:solidFill>
                <a:latin typeface="Arial" pitchFamily="34" charset="0"/>
                <a:ea typeface="Calibri" panose="020F0502020204030204" pitchFamily="34" charset="0"/>
                <a:cs typeface="Arial" pitchFamily="34" charset="0"/>
              </a:rPr>
              <a:t> : </a:t>
            </a:r>
            <a:r>
              <a:rPr lang="fa-IR" dirty="0">
                <a:solidFill>
                  <a:srgbClr val="000000"/>
                </a:solidFill>
                <a:latin typeface="Arial" pitchFamily="34" charset="0"/>
                <a:ea typeface="Calibri" panose="020F0502020204030204" pitchFamily="34" charset="0"/>
                <a:cs typeface="Arial" pitchFamily="34" charset="0"/>
              </a:rPr>
              <a:t>آب ژاول ( آب </a:t>
            </a:r>
            <a:r>
              <a:rPr lang="en-GB" dirty="0">
                <a:solidFill>
                  <a:srgbClr val="000000"/>
                </a:solidFill>
                <a:latin typeface="Arial" pitchFamily="34" charset="0"/>
                <a:ea typeface="Calibri" panose="020F0502020204030204" pitchFamily="34" charset="0"/>
                <a:cs typeface="Arial" pitchFamily="34" charset="0"/>
              </a:rPr>
              <a:t>85% </a:t>
            </a:r>
            <a:r>
              <a:rPr lang="fa-IR" dirty="0">
                <a:solidFill>
                  <a:srgbClr val="000000"/>
                </a:solidFill>
                <a:latin typeface="Arial" pitchFamily="34" charset="0"/>
                <a:ea typeface="Calibri" panose="020F0502020204030204" pitchFamily="34" charset="0"/>
                <a:cs typeface="Arial" pitchFamily="34" charset="0"/>
              </a:rPr>
              <a:t>+ وایتکس </a:t>
            </a:r>
            <a:r>
              <a:rPr lang="en-GB" dirty="0">
                <a:solidFill>
                  <a:srgbClr val="000000"/>
                </a:solidFill>
                <a:latin typeface="Arial" pitchFamily="34" charset="0"/>
                <a:ea typeface="Calibri" panose="020F0502020204030204" pitchFamily="34" charset="0"/>
                <a:cs typeface="Arial" pitchFamily="34" charset="0"/>
              </a:rPr>
              <a:t>15% </a:t>
            </a:r>
            <a:r>
              <a:rPr lang="ku-Arab-IQ" dirty="0">
                <a:solidFill>
                  <a:srgbClr val="000000"/>
                </a:solidFill>
                <a:latin typeface="Arial" pitchFamily="34" charset="0"/>
                <a:ea typeface="Calibri" panose="020F0502020204030204" pitchFamily="34" charset="0"/>
                <a:cs typeface="Arial" pitchFamily="34" charset="0"/>
              </a:rPr>
              <a:t>)به مدت ١٥ دقیقه </a:t>
            </a:r>
            <a:r>
              <a:rPr lang="fa-IR" dirty="0">
                <a:solidFill>
                  <a:srgbClr val="000000"/>
                </a:solidFill>
                <a:latin typeface="Arial" pitchFamily="34" charset="0"/>
                <a:ea typeface="Calibri" panose="020F0502020204030204" pitchFamily="34" charset="0"/>
                <a:cs typeface="Arial" pitchFamily="34" charset="0"/>
              </a:rPr>
              <a:t>و الکل 5 درصد به مدت 5 دقیقه، </a:t>
            </a:r>
            <a:r>
              <a:rPr lang="en-US" sz="1600" dirty="0">
                <a:solidFill>
                  <a:srgbClr val="000000"/>
                </a:solidFill>
                <a:latin typeface="Arial" pitchFamily="34" charset="0"/>
                <a:ea typeface="Calibri" panose="020F0502020204030204" pitchFamily="34" charset="0"/>
                <a:cs typeface="Arial" pitchFamily="34" charset="0"/>
              </a:rPr>
              <a:t>BB </a:t>
            </a:r>
            <a:r>
              <a:rPr lang="fa-IR" dirty="0">
                <a:solidFill>
                  <a:srgbClr val="000000"/>
                </a:solidFill>
                <a:latin typeface="Arial" pitchFamily="34" charset="0"/>
                <a:ea typeface="Calibri" panose="020F0502020204030204" pitchFamily="34" charset="0"/>
                <a:cs typeface="Arial" pitchFamily="34" charset="0"/>
              </a:rPr>
              <a:t>:</a:t>
            </a:r>
            <a:r>
              <a:rPr lang="fa-IR" sz="1600" dirty="0">
                <a:solidFill>
                  <a:srgbClr val="000000"/>
                </a:solidFill>
                <a:latin typeface="Arial" pitchFamily="34" charset="0"/>
                <a:ea typeface="Calibri" panose="020F0502020204030204" pitchFamily="34" charset="0"/>
                <a:cs typeface="Arial" pitchFamily="34" charset="0"/>
              </a:rPr>
              <a:t> </a:t>
            </a:r>
            <a:r>
              <a:rPr lang="fa-IR" dirty="0">
                <a:solidFill>
                  <a:srgbClr val="000000"/>
                </a:solidFill>
                <a:latin typeface="Arial" pitchFamily="34" charset="0"/>
                <a:ea typeface="Calibri" panose="020F0502020204030204" pitchFamily="34" charset="0"/>
                <a:cs typeface="Arial" pitchFamily="34" charset="0"/>
              </a:rPr>
              <a:t>نانوپگان 20 درصد به مدت 2 ساعت، </a:t>
            </a:r>
            <a:r>
              <a:rPr lang="en-US" sz="1600" dirty="0">
                <a:solidFill>
                  <a:srgbClr val="000000"/>
                </a:solidFill>
                <a:latin typeface="Arial" pitchFamily="34" charset="0"/>
                <a:ea typeface="Calibri" panose="020F0502020204030204" pitchFamily="34" charset="0"/>
                <a:cs typeface="Arial" pitchFamily="34" charset="0"/>
              </a:rPr>
              <a:t>CC</a:t>
            </a:r>
            <a:r>
              <a:rPr lang="fa-IR" dirty="0">
                <a:solidFill>
                  <a:srgbClr val="000000"/>
                </a:solidFill>
                <a:latin typeface="Arial" pitchFamily="34" charset="0"/>
                <a:ea typeface="Calibri" panose="020F0502020204030204" pitchFamily="34" charset="0"/>
                <a:cs typeface="Arial" pitchFamily="34" charset="0"/>
              </a:rPr>
              <a:t> : نانوپگان 100 درصد به مدت 2 ساعت، </a:t>
            </a:r>
            <a:r>
              <a:rPr lang="en-US" sz="1600" dirty="0">
                <a:solidFill>
                  <a:srgbClr val="000000"/>
                </a:solidFill>
                <a:latin typeface="Arial" pitchFamily="34" charset="0"/>
                <a:ea typeface="Calibri" panose="020F0502020204030204" pitchFamily="34" charset="0"/>
                <a:cs typeface="Arial" pitchFamily="34" charset="0"/>
              </a:rPr>
              <a:t>Check</a:t>
            </a:r>
            <a:r>
              <a:rPr lang="en-US" dirty="0">
                <a:solidFill>
                  <a:srgbClr val="000000"/>
                </a:solidFill>
                <a:latin typeface="Arial" pitchFamily="34" charset="0"/>
                <a:ea typeface="Calibri" panose="020F0502020204030204" pitchFamily="34" charset="0"/>
                <a:cs typeface="Arial" pitchFamily="34" charset="0"/>
              </a:rPr>
              <a:t> </a:t>
            </a:r>
            <a:r>
              <a:rPr lang="fa-IR" dirty="0">
                <a:solidFill>
                  <a:srgbClr val="000000"/>
                </a:solidFill>
                <a:latin typeface="Arial" pitchFamily="34" charset="0"/>
                <a:ea typeface="Calibri" panose="020F0502020204030204" pitchFamily="34" charset="0"/>
                <a:cs typeface="Arial" pitchFamily="34" charset="0"/>
              </a:rPr>
              <a:t> : شاهد، آب مقطر استریل، </a:t>
            </a:r>
            <a:r>
              <a:rPr lang="en-US" sz="1600" dirty="0">
                <a:solidFill>
                  <a:srgbClr val="000000"/>
                </a:solidFill>
                <a:latin typeface="Arial" pitchFamily="34" charset="0"/>
                <a:ea typeface="Calibri" panose="020F0502020204030204" pitchFamily="34" charset="0"/>
                <a:cs typeface="Arial" pitchFamily="34" charset="0"/>
              </a:rPr>
              <a:t>DD</a:t>
            </a:r>
            <a:r>
              <a:rPr lang="fa-IR" dirty="0">
                <a:solidFill>
                  <a:srgbClr val="000000"/>
                </a:solidFill>
                <a:latin typeface="Arial" pitchFamily="34" charset="0"/>
                <a:ea typeface="Calibri" panose="020F0502020204030204" pitchFamily="34" charset="0"/>
                <a:cs typeface="Arial" pitchFamily="34" charset="0"/>
              </a:rPr>
              <a:t> : نانوسولفور سنتز سبز 10 درصد به مدت 30 دقیقه را نشان می­دهد</a:t>
            </a:r>
            <a:r>
              <a:rPr lang="fa-IR" sz="1200" dirty="0">
                <a:solidFill>
                  <a:srgbClr val="000000"/>
                </a:solidFill>
                <a:latin typeface="Arial" pitchFamily="34" charset="0"/>
                <a:ea typeface="Calibri" panose="020F0502020204030204" pitchFamily="34" charset="0"/>
                <a:cs typeface="Arial" pitchFamily="34" charset="0"/>
              </a:rPr>
              <a:t>.</a:t>
            </a:r>
            <a:endParaRPr lang="en-US" sz="1600" dirty="0">
              <a:effectLst/>
              <a:latin typeface="Arial" pitchFamily="34" charset="0"/>
              <a:ea typeface="Calibri" panose="020F0502020204030204" pitchFamily="34" charset="0"/>
              <a:cs typeface="Arial" pitchFamily="34" charset="0"/>
            </a:endParaRPr>
          </a:p>
        </p:txBody>
      </p:sp>
      <p:pic>
        <p:nvPicPr>
          <p:cNvPr id="9" name="Picture 2" descr="C:\Users\User\Desktop\Azad_University_logo-th3.png">
            <a:extLst>
              <a:ext uri="{FF2B5EF4-FFF2-40B4-BE49-F238E27FC236}">
                <a16:creationId xmlns:a16="http://schemas.microsoft.com/office/drawing/2014/main" id="{AE70CC42-0412-D746-A23D-BD91B4CC8BCA}"/>
              </a:ext>
            </a:extLst>
          </p:cNvPr>
          <p:cNvPicPr>
            <a:picLocks noChangeAspect="1" noChangeArrowheads="1"/>
          </p:cNvPicPr>
          <p:nvPr/>
        </p:nvPicPr>
        <p:blipFill>
          <a:blip r:embed="rId4" cstate="print">
            <a:clrChange>
              <a:clrFrom>
                <a:srgbClr val="FFFFFF"/>
              </a:clrFrom>
              <a:clrTo>
                <a:srgbClr val="FFFFFF">
                  <a:alpha val="0"/>
                </a:srgbClr>
              </a:clrTo>
            </a:clrChang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114792" y="152540"/>
            <a:ext cx="838200" cy="125185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0846709" y="1537854"/>
            <a:ext cx="1264005" cy="3970318"/>
          </a:xfrm>
          <a:prstGeom prst="rect">
            <a:avLst/>
          </a:prstGeom>
          <a:noFill/>
        </p:spPr>
        <p:txBody>
          <a:bodyPr wrap="square" rtlCol="0">
            <a:spAutoFit/>
          </a:bodyPr>
          <a:lstStyle/>
          <a:p>
            <a:pPr algn="ctr" rtl="1"/>
            <a:r>
              <a:rPr lang="fa-IR" sz="1400" dirty="0">
                <a:solidFill>
                  <a:prstClr val="black"/>
                </a:solidFill>
                <a:latin typeface="Arial" pitchFamily="34" charset="0"/>
                <a:cs typeface="Arial" pitchFamily="34" charset="0"/>
              </a:rPr>
              <a:t>فصل اول:</a:t>
            </a:r>
          </a:p>
          <a:p>
            <a:pPr algn="ctr" rtl="1"/>
            <a:r>
              <a:rPr lang="fa-IR" sz="1400" b="1" dirty="0">
                <a:latin typeface="Arial" pitchFamily="34" charset="0"/>
                <a:cs typeface="Arial" pitchFamily="34" charset="0"/>
              </a:rPr>
              <a:t>کلیات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دوم:</a:t>
            </a:r>
          </a:p>
          <a:p>
            <a:pPr algn="ctr" rtl="1"/>
            <a:r>
              <a:rPr lang="fa-IR" sz="1400" b="1" dirty="0">
                <a:solidFill>
                  <a:prstClr val="black"/>
                </a:solidFill>
                <a:latin typeface="Arial" pitchFamily="34" charset="0"/>
                <a:cs typeface="Arial" pitchFamily="34" charset="0"/>
              </a:rPr>
              <a:t>ادبیات تحقیق و پیشینه تحقیق</a:t>
            </a:r>
          </a:p>
          <a:p>
            <a:pPr algn="ctr" rtl="1"/>
            <a:endParaRPr lang="fa-IR" sz="1400" b="1" dirty="0">
              <a:solidFill>
                <a:prstClr val="black"/>
              </a:solidFill>
              <a:latin typeface="Arial" pitchFamily="34" charset="0"/>
              <a:cs typeface="Arial" pitchFamily="34" charset="0"/>
            </a:endParaRPr>
          </a:p>
          <a:p>
            <a:pPr algn="ctr" rtl="1"/>
            <a:r>
              <a:rPr lang="fa-IR" sz="1400" dirty="0">
                <a:latin typeface="Arial" pitchFamily="34" charset="0"/>
                <a:cs typeface="Arial" pitchFamily="34" charset="0"/>
              </a:rPr>
              <a:t>فصل سوم:</a:t>
            </a:r>
          </a:p>
          <a:p>
            <a:pPr algn="ctr" rtl="1"/>
            <a:r>
              <a:rPr lang="fa-IR" sz="1400" b="1" dirty="0">
                <a:latin typeface="Arial" pitchFamily="34" charset="0"/>
                <a:cs typeface="Arial" pitchFamily="34" charset="0"/>
              </a:rPr>
              <a:t>روش اجرای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srgbClr val="FF0000"/>
                </a:solidFill>
                <a:latin typeface="Arial" pitchFamily="34" charset="0"/>
                <a:cs typeface="Arial" pitchFamily="34" charset="0"/>
              </a:rPr>
              <a:t>فصل چهارم:</a:t>
            </a:r>
          </a:p>
          <a:p>
            <a:pPr algn="ctr" rtl="1"/>
            <a:r>
              <a:rPr lang="fa-IR" sz="1400" b="1" dirty="0">
                <a:solidFill>
                  <a:srgbClr val="FF0000"/>
                </a:solidFill>
                <a:latin typeface="Arial" pitchFamily="34" charset="0"/>
                <a:cs typeface="Arial" pitchFamily="34" charset="0"/>
              </a:rPr>
              <a:t>تجزیه و تحلیل داده‌ها</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پنجم:</a:t>
            </a:r>
          </a:p>
          <a:p>
            <a:pPr algn="ctr" rtl="1"/>
            <a:r>
              <a:rPr lang="fa-IR" sz="1400" b="1" dirty="0">
                <a:solidFill>
                  <a:prstClr val="black"/>
                </a:solidFill>
                <a:latin typeface="Arial" pitchFamily="34" charset="0"/>
                <a:cs typeface="Arial" pitchFamily="34" charset="0"/>
              </a:rPr>
              <a:t>نتیجه‌گیری و پیشنهادات</a:t>
            </a:r>
          </a:p>
        </p:txBody>
      </p:sp>
    </p:spTree>
    <p:extLst>
      <p:ext uri="{BB962C8B-B14F-4D97-AF65-F5344CB8AC3E}">
        <p14:creationId xmlns:p14="http://schemas.microsoft.com/office/powerpoint/2010/main" val="41043216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500"/>
                                        <p:tgtEl>
                                          <p:spTgt spid="10"/>
                                        </p:tgtEl>
                                      </p:cBhvr>
                                    </p:animEffect>
                                  </p:childTnLst>
                                </p:cTn>
                              </p:par>
                              <p:par>
                                <p:cTn id="12" presetID="55"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ppt_w</p:attrName>
                                        </p:attrNameLst>
                                      </p:cBhvr>
                                      <p:tavLst>
                                        <p:tav tm="0">
                                          <p:val>
                                            <p:strVal val="#ppt_w*0.70"/>
                                          </p:val>
                                        </p:tav>
                                        <p:tav tm="100000">
                                          <p:val>
                                            <p:strVal val="#ppt_w"/>
                                          </p:val>
                                        </p:tav>
                                      </p:tavLst>
                                    </p:anim>
                                    <p:anim calcmode="lin" valueType="num">
                                      <p:cBhvr>
                                        <p:cTn id="15" dur="1000" fill="hold"/>
                                        <p:tgtEl>
                                          <p:spTgt spid="6"/>
                                        </p:tgtEl>
                                        <p:attrNameLst>
                                          <p:attrName>ppt_h</p:attrName>
                                        </p:attrNameLst>
                                      </p:cBhvr>
                                      <p:tavLst>
                                        <p:tav tm="0">
                                          <p:val>
                                            <p:strVal val="#ppt_h"/>
                                          </p:val>
                                        </p:tav>
                                        <p:tav tm="100000">
                                          <p:val>
                                            <p:strVal val="#ppt_h"/>
                                          </p:val>
                                        </p:tav>
                                      </p:tavLst>
                                    </p:anim>
                                    <p:animEffect transition="in" filter="fade">
                                      <p:cBhvr>
                                        <p:cTn id="16" dur="1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0-#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7"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2" descr="C:\Users\User\Desktop\Azad_University_logo-th3.png"/>
          <p:cNvPicPr>
            <a:picLocks noChangeAspect="1" noChangeArrowheads="1"/>
          </p:cNvPicPr>
          <p:nvPr/>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059611" y="91440"/>
            <a:ext cx="838200" cy="12518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0846709" y="1537854"/>
            <a:ext cx="1264005" cy="3970318"/>
          </a:xfrm>
          <a:prstGeom prst="rect">
            <a:avLst/>
          </a:prstGeom>
          <a:noFill/>
        </p:spPr>
        <p:txBody>
          <a:bodyPr wrap="square" rtlCol="0">
            <a:spAutoFit/>
          </a:bodyPr>
          <a:lstStyle/>
          <a:p>
            <a:pPr algn="ctr" rtl="1"/>
            <a:r>
              <a:rPr lang="fa-IR" sz="1400" dirty="0">
                <a:solidFill>
                  <a:prstClr val="black"/>
                </a:solidFill>
                <a:latin typeface="Arial" pitchFamily="34" charset="0"/>
                <a:cs typeface="Arial" pitchFamily="34" charset="0"/>
              </a:rPr>
              <a:t>فصل اول:</a:t>
            </a:r>
          </a:p>
          <a:p>
            <a:pPr algn="ctr" rtl="1"/>
            <a:r>
              <a:rPr lang="fa-IR" sz="1400" b="1" dirty="0">
                <a:solidFill>
                  <a:srgbClr val="FF0000"/>
                </a:solidFill>
                <a:latin typeface="Arial" pitchFamily="34" charset="0"/>
                <a:cs typeface="Arial" pitchFamily="34" charset="0"/>
              </a:rPr>
              <a:t>کلیات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دوم:</a:t>
            </a:r>
          </a:p>
          <a:p>
            <a:pPr algn="ctr" rtl="1"/>
            <a:r>
              <a:rPr lang="fa-IR" sz="1400" b="1" dirty="0">
                <a:solidFill>
                  <a:prstClr val="black"/>
                </a:solidFill>
                <a:latin typeface="Arial" pitchFamily="34" charset="0"/>
                <a:cs typeface="Arial" pitchFamily="34" charset="0"/>
              </a:rPr>
              <a:t>ادبیات تحقیق و پیشینه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سوم:</a:t>
            </a:r>
          </a:p>
          <a:p>
            <a:pPr algn="ctr" rtl="1"/>
            <a:r>
              <a:rPr lang="fa-IR" sz="1400" b="1" dirty="0">
                <a:solidFill>
                  <a:prstClr val="black"/>
                </a:solidFill>
                <a:latin typeface="Arial" pitchFamily="34" charset="0"/>
                <a:cs typeface="Arial" pitchFamily="34" charset="0"/>
              </a:rPr>
              <a:t>روش اجرای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چهارم:</a:t>
            </a:r>
          </a:p>
          <a:p>
            <a:pPr algn="ctr" rtl="1"/>
            <a:r>
              <a:rPr lang="fa-IR" sz="1400" b="1" dirty="0">
                <a:solidFill>
                  <a:prstClr val="black"/>
                </a:solidFill>
                <a:latin typeface="Arial" pitchFamily="34" charset="0"/>
                <a:cs typeface="Arial" pitchFamily="34" charset="0"/>
              </a:rPr>
              <a:t>تجزیه و تحلیل داده‌ها</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پنجم:</a:t>
            </a:r>
          </a:p>
          <a:p>
            <a:pPr algn="ctr" rtl="1"/>
            <a:r>
              <a:rPr lang="fa-IR" sz="1400" b="1" dirty="0">
                <a:solidFill>
                  <a:prstClr val="black"/>
                </a:solidFill>
                <a:latin typeface="Arial" pitchFamily="34" charset="0"/>
                <a:cs typeface="Arial" pitchFamily="34" charset="0"/>
              </a:rPr>
              <a:t>نتیجه‌گیری و پیشنهادات</a:t>
            </a:r>
          </a:p>
        </p:txBody>
      </p:sp>
      <p:sp>
        <p:nvSpPr>
          <p:cNvPr id="7" name="TextBox 6"/>
          <p:cNvSpPr txBox="1"/>
          <p:nvPr/>
        </p:nvSpPr>
        <p:spPr>
          <a:xfrm>
            <a:off x="2712720" y="2702560"/>
            <a:ext cx="5831840" cy="1323439"/>
          </a:xfrm>
          <a:prstGeom prst="rect">
            <a:avLst/>
          </a:prstGeom>
          <a:noFill/>
        </p:spPr>
        <p:txBody>
          <a:bodyPr wrap="square" rtlCol="1">
            <a:spAutoFit/>
          </a:bodyPr>
          <a:lstStyle/>
          <a:p>
            <a:pPr algn="r" rtl="1"/>
            <a:r>
              <a:rPr lang="fa-IR" sz="8000" dirty="0">
                <a:latin typeface="Arial" pitchFamily="34" charset="0"/>
                <a:cs typeface="Arial" pitchFamily="34" charset="0"/>
              </a:rPr>
              <a:t>مقدمه و کلیات</a:t>
            </a:r>
          </a:p>
        </p:txBody>
      </p:sp>
    </p:spTree>
    <p:extLst>
      <p:ext uri="{BB962C8B-B14F-4D97-AF65-F5344CB8AC3E}">
        <p14:creationId xmlns:p14="http://schemas.microsoft.com/office/powerpoint/2010/main" val="35579896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par>
                          <p:cTn id="11" fill="hold">
                            <p:stCondLst>
                              <p:cond delay="1000"/>
                            </p:stCondLst>
                            <p:childTnLst>
                              <p:par>
                                <p:cTn id="12" presetID="22" presetClass="entr" presetSubtype="1"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up)">
                                      <p:cBhvr>
                                        <p:cTn id="14" dur="500"/>
                                        <p:tgtEl>
                                          <p:spTgt spid="5"/>
                                        </p:tgtEl>
                                      </p:cBhvr>
                                    </p:animEffect>
                                  </p:childTnLst>
                                </p:cTn>
                              </p:par>
                            </p:childTnLst>
                          </p:cTn>
                        </p:par>
                        <p:par>
                          <p:cTn id="15" fill="hold">
                            <p:stCondLst>
                              <p:cond delay="1500"/>
                            </p:stCondLst>
                            <p:childTnLst>
                              <p:par>
                                <p:cTn id="16" presetID="56" presetClass="entr" presetSubtype="0" fill="hold" grpId="1" nodeType="afterEffect">
                                  <p:stCondLst>
                                    <p:cond delay="0"/>
                                  </p:stCondLst>
                                  <p:iterate type="lt">
                                    <p:tmPct val="10000"/>
                                  </p:iterate>
                                  <p:childTnLst>
                                    <p:set>
                                      <p:cBhvr>
                                        <p:cTn id="17" dur="1" fill="hold">
                                          <p:stCondLst>
                                            <p:cond delay="0"/>
                                          </p:stCondLst>
                                        </p:cTn>
                                        <p:tgtEl>
                                          <p:spTgt spid="7">
                                            <p:txEl>
                                              <p:pRg st="0" end="0"/>
                                            </p:txEl>
                                          </p:spTgt>
                                        </p:tgtEl>
                                        <p:attrNameLst>
                                          <p:attrName>style.visibility</p:attrName>
                                        </p:attrNameLst>
                                      </p:cBhvr>
                                      <p:to>
                                        <p:strVal val="visible"/>
                                      </p:to>
                                    </p:set>
                                    <p:anim by="(-#ppt_w*2)" calcmode="lin" valueType="num">
                                      <p:cBhvr rctx="PPT">
                                        <p:cTn id="18" dur="500" autoRev="1" fill="hold">
                                          <p:stCondLst>
                                            <p:cond delay="0"/>
                                          </p:stCondLst>
                                        </p:cTn>
                                        <p:tgtEl>
                                          <p:spTgt spid="7">
                                            <p:txEl>
                                              <p:pRg st="0" end="0"/>
                                            </p:txEl>
                                          </p:spTgt>
                                        </p:tgtEl>
                                        <p:attrNameLst>
                                          <p:attrName>ppt_w</p:attrName>
                                        </p:attrNameLst>
                                      </p:cBhvr>
                                    </p:anim>
                                    <p:anim by="(#ppt_w*0.50)" calcmode="lin" valueType="num">
                                      <p:cBhvr>
                                        <p:cTn id="19" dur="500" decel="50000" autoRev="1" fill="hold">
                                          <p:stCondLst>
                                            <p:cond delay="0"/>
                                          </p:stCondLst>
                                        </p:cTn>
                                        <p:tgtEl>
                                          <p:spTgt spid="7">
                                            <p:txEl>
                                              <p:pRg st="0" end="0"/>
                                            </p:txEl>
                                          </p:spTgt>
                                        </p:tgtEl>
                                        <p:attrNameLst>
                                          <p:attrName>ppt_x</p:attrName>
                                        </p:attrNameLst>
                                      </p:cBhvr>
                                    </p:anim>
                                    <p:anim from="(-#ppt_h/2)" to="(#ppt_y)" calcmode="lin" valueType="num">
                                      <p:cBhvr>
                                        <p:cTn id="20" dur="1000" fill="hold">
                                          <p:stCondLst>
                                            <p:cond delay="0"/>
                                          </p:stCondLst>
                                        </p:cTn>
                                        <p:tgtEl>
                                          <p:spTgt spid="7">
                                            <p:txEl>
                                              <p:pRg st="0" end="0"/>
                                            </p:txEl>
                                          </p:spTgt>
                                        </p:tgtEl>
                                        <p:attrNameLst>
                                          <p:attrName>ppt_y</p:attrName>
                                        </p:attrNameLst>
                                      </p:cBhvr>
                                    </p:anim>
                                    <p:animRot by="21600000">
                                      <p:cBhvr>
                                        <p:cTn id="21" dur="1000" fill="hold">
                                          <p:stCondLst>
                                            <p:cond delay="0"/>
                                          </p:stCondLst>
                                        </p:cTn>
                                        <p:tgtEl>
                                          <p:spTgt spid="7">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1" build="allAtOnce"/>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ounded Rectangle 5"/>
          <p:cNvSpPr/>
          <p:nvPr/>
        </p:nvSpPr>
        <p:spPr>
          <a:xfrm>
            <a:off x="3045453" y="111760"/>
            <a:ext cx="5143730" cy="826653"/>
          </a:xfrm>
          <a:prstGeom prst="roundRect">
            <a:avLst/>
          </a:prstGeom>
          <a:solidFill>
            <a:schemeClr val="accent3">
              <a:lumMod val="50000"/>
              <a:alpha val="25000"/>
            </a:schemeClr>
          </a:solidFill>
          <a:ln w="9525" cap="flat" cmpd="sng" algn="ctr">
            <a:noFill/>
            <a:prstDash val="solid"/>
          </a:ln>
          <a:effectLst/>
        </p:spPr>
        <p:txBody>
          <a:bodyPr vert="horz" lIns="91440" tIns="45720" rIns="91440" bIns="45720" rtlCol="0" anchor="ctr">
            <a:normAutofit/>
          </a:bodyPr>
          <a:lstStyle/>
          <a:p>
            <a:pPr algn="ctr" defTabSz="914400">
              <a:spcBef>
                <a:spcPct val="0"/>
              </a:spcBef>
            </a:pPr>
            <a:r>
              <a:rPr lang="fa-IR" sz="3600" kern="0" dirty="0">
                <a:solidFill>
                  <a:schemeClr val="tx1"/>
                </a:solidFill>
                <a:latin typeface="Arial" pitchFamily="34" charset="0"/>
                <a:cs typeface="Arial" pitchFamily="34" charset="0"/>
              </a:rPr>
              <a:t>میزان آلودگی قارچی در خیار</a:t>
            </a:r>
            <a:endParaRPr lang="en-US" sz="3600" kern="0" dirty="0">
              <a:solidFill>
                <a:schemeClr val="tx1"/>
              </a:solidFill>
              <a:latin typeface="Arial" pitchFamily="34" charset="0"/>
              <a:cs typeface="Arial" pitchFamily="34" charset="0"/>
            </a:endParaRPr>
          </a:p>
        </p:txBody>
      </p:sp>
      <p:pic>
        <p:nvPicPr>
          <p:cNvPr id="7" name="Picture 6"/>
          <p:cNvPicPr/>
          <p:nvPr/>
        </p:nvPicPr>
        <p:blipFill rotWithShape="1">
          <a:blip r:embed="rId2">
            <a:extLst>
              <a:ext uri="{BEBA8EAE-BF5A-486C-A8C5-ECC9F3942E4B}">
                <a14:imgProps xmlns:a14="http://schemas.microsoft.com/office/drawing/2010/main">
                  <a14:imgLayer r:embed="rId3">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13449" t="15407" r="15275" b="10985"/>
          <a:stretch/>
        </p:blipFill>
        <p:spPr bwMode="auto">
          <a:xfrm>
            <a:off x="1717040" y="1139371"/>
            <a:ext cx="8264459" cy="3341189"/>
          </a:xfrm>
          <a:prstGeom prst="flowChartAlternateProcess">
            <a:avLst/>
          </a:prstGeom>
          <a:ln>
            <a:noFill/>
          </a:ln>
          <a:extLst>
            <a:ext uri="{53640926-AAD7-44D8-BBD7-CCE9431645EC}">
              <a14:shadowObscured xmlns:a14="http://schemas.microsoft.com/office/drawing/2010/main"/>
            </a:ext>
          </a:extLst>
        </p:spPr>
      </p:pic>
      <p:sp>
        <p:nvSpPr>
          <p:cNvPr id="8" name="Rectangle 7"/>
          <p:cNvSpPr/>
          <p:nvPr/>
        </p:nvSpPr>
        <p:spPr>
          <a:xfrm>
            <a:off x="1717040" y="4719751"/>
            <a:ext cx="8264459" cy="981423"/>
          </a:xfrm>
          <a:prstGeom prst="rect">
            <a:avLst/>
          </a:prstGeom>
        </p:spPr>
        <p:txBody>
          <a:bodyPr wrap="square">
            <a:spAutoFit/>
          </a:bodyPr>
          <a:lstStyle/>
          <a:p>
            <a:pPr algn="just" rtl="1">
              <a:lnSpc>
                <a:spcPct val="107000"/>
              </a:lnSpc>
              <a:spcAft>
                <a:spcPts val="800"/>
              </a:spcAft>
              <a:tabLst>
                <a:tab pos="5492750" algn="l"/>
              </a:tabLst>
            </a:pPr>
            <a:r>
              <a:rPr lang="ar-SA" dirty="0">
                <a:solidFill>
                  <a:srgbClr val="000000"/>
                </a:solidFill>
                <a:latin typeface="Arial" pitchFamily="34" charset="0"/>
                <a:ea typeface="Calibri" panose="020F0502020204030204" pitchFamily="34" charset="0"/>
                <a:cs typeface="Arial" pitchFamily="34" charset="0"/>
              </a:rPr>
              <a:t>تیمار </a:t>
            </a:r>
            <a:r>
              <a:rPr lang="en-US" sz="1600" dirty="0">
                <a:solidFill>
                  <a:srgbClr val="000000"/>
                </a:solidFill>
                <a:latin typeface="Arial" pitchFamily="34" charset="0"/>
                <a:ea typeface="Calibri" panose="020F0502020204030204" pitchFamily="34" charset="0"/>
                <a:cs typeface="Arial" pitchFamily="34" charset="0"/>
              </a:rPr>
              <a:t>AA</a:t>
            </a:r>
            <a:r>
              <a:rPr lang="fa-IR" sz="1200" dirty="0">
                <a:solidFill>
                  <a:srgbClr val="000000"/>
                </a:solidFill>
                <a:latin typeface="Arial" pitchFamily="34" charset="0"/>
                <a:ea typeface="Calibri" panose="020F0502020204030204" pitchFamily="34" charset="0"/>
                <a:cs typeface="Arial" pitchFamily="34" charset="0"/>
              </a:rPr>
              <a:t> : </a:t>
            </a:r>
            <a:r>
              <a:rPr lang="fa-IR" dirty="0">
                <a:solidFill>
                  <a:srgbClr val="000000"/>
                </a:solidFill>
                <a:latin typeface="Arial" pitchFamily="34" charset="0"/>
                <a:ea typeface="Calibri" panose="020F0502020204030204" pitchFamily="34" charset="0"/>
                <a:cs typeface="Arial" pitchFamily="34" charset="0"/>
              </a:rPr>
              <a:t>آب ژاول ( آب </a:t>
            </a:r>
            <a:r>
              <a:rPr lang="en-GB" dirty="0">
                <a:solidFill>
                  <a:srgbClr val="000000"/>
                </a:solidFill>
                <a:latin typeface="Arial" pitchFamily="34" charset="0"/>
                <a:ea typeface="Calibri" panose="020F0502020204030204" pitchFamily="34" charset="0"/>
                <a:cs typeface="Arial" pitchFamily="34" charset="0"/>
              </a:rPr>
              <a:t>85% </a:t>
            </a:r>
            <a:r>
              <a:rPr lang="fa-IR" dirty="0">
                <a:solidFill>
                  <a:srgbClr val="000000"/>
                </a:solidFill>
                <a:latin typeface="Arial" pitchFamily="34" charset="0"/>
                <a:ea typeface="Calibri" panose="020F0502020204030204" pitchFamily="34" charset="0"/>
                <a:cs typeface="Arial" pitchFamily="34" charset="0"/>
              </a:rPr>
              <a:t>+ وایتکس </a:t>
            </a:r>
            <a:r>
              <a:rPr lang="en-GB" dirty="0">
                <a:solidFill>
                  <a:srgbClr val="000000"/>
                </a:solidFill>
                <a:latin typeface="Arial" pitchFamily="34" charset="0"/>
                <a:ea typeface="Calibri" panose="020F0502020204030204" pitchFamily="34" charset="0"/>
                <a:cs typeface="Arial" pitchFamily="34" charset="0"/>
              </a:rPr>
              <a:t>15% </a:t>
            </a:r>
            <a:r>
              <a:rPr lang="ku-Arab-IQ" dirty="0">
                <a:solidFill>
                  <a:srgbClr val="000000"/>
                </a:solidFill>
                <a:latin typeface="Arial" pitchFamily="34" charset="0"/>
                <a:ea typeface="Calibri" panose="020F0502020204030204" pitchFamily="34" charset="0"/>
                <a:cs typeface="Arial" pitchFamily="34" charset="0"/>
              </a:rPr>
              <a:t>)به مدت ١٥ دقیقه </a:t>
            </a:r>
            <a:r>
              <a:rPr lang="fa-IR" dirty="0">
                <a:solidFill>
                  <a:srgbClr val="000000"/>
                </a:solidFill>
                <a:latin typeface="Arial" pitchFamily="34" charset="0"/>
                <a:ea typeface="Calibri" panose="020F0502020204030204" pitchFamily="34" charset="0"/>
                <a:cs typeface="Arial" pitchFamily="34" charset="0"/>
              </a:rPr>
              <a:t>و الکل 5 درصد به مدت 5 دقیقه، </a:t>
            </a:r>
            <a:r>
              <a:rPr lang="en-US" sz="1600" dirty="0">
                <a:solidFill>
                  <a:srgbClr val="000000"/>
                </a:solidFill>
                <a:latin typeface="Arial" pitchFamily="34" charset="0"/>
                <a:ea typeface="Calibri" panose="020F0502020204030204" pitchFamily="34" charset="0"/>
                <a:cs typeface="Arial" pitchFamily="34" charset="0"/>
              </a:rPr>
              <a:t>BB </a:t>
            </a:r>
            <a:r>
              <a:rPr lang="fa-IR" dirty="0">
                <a:solidFill>
                  <a:srgbClr val="000000"/>
                </a:solidFill>
                <a:latin typeface="Arial" pitchFamily="34" charset="0"/>
                <a:ea typeface="Calibri" panose="020F0502020204030204" pitchFamily="34" charset="0"/>
                <a:cs typeface="Arial" pitchFamily="34" charset="0"/>
              </a:rPr>
              <a:t>:</a:t>
            </a:r>
            <a:r>
              <a:rPr lang="fa-IR" sz="1600" dirty="0">
                <a:solidFill>
                  <a:srgbClr val="000000"/>
                </a:solidFill>
                <a:latin typeface="Arial" pitchFamily="34" charset="0"/>
                <a:ea typeface="Calibri" panose="020F0502020204030204" pitchFamily="34" charset="0"/>
                <a:cs typeface="Arial" pitchFamily="34" charset="0"/>
              </a:rPr>
              <a:t> </a:t>
            </a:r>
            <a:r>
              <a:rPr lang="fa-IR" dirty="0">
                <a:solidFill>
                  <a:srgbClr val="000000"/>
                </a:solidFill>
                <a:latin typeface="Arial" pitchFamily="34" charset="0"/>
                <a:ea typeface="Calibri" panose="020F0502020204030204" pitchFamily="34" charset="0"/>
                <a:cs typeface="Arial" pitchFamily="34" charset="0"/>
              </a:rPr>
              <a:t>نانوپگان 20 درصد به مدت 2 ساعت، </a:t>
            </a:r>
            <a:r>
              <a:rPr lang="en-US" sz="1600" dirty="0">
                <a:solidFill>
                  <a:srgbClr val="000000"/>
                </a:solidFill>
                <a:latin typeface="Arial" pitchFamily="34" charset="0"/>
                <a:ea typeface="Calibri" panose="020F0502020204030204" pitchFamily="34" charset="0"/>
                <a:cs typeface="Arial" pitchFamily="34" charset="0"/>
              </a:rPr>
              <a:t>CC</a:t>
            </a:r>
            <a:r>
              <a:rPr lang="fa-IR" dirty="0">
                <a:solidFill>
                  <a:srgbClr val="000000"/>
                </a:solidFill>
                <a:latin typeface="Arial" pitchFamily="34" charset="0"/>
                <a:ea typeface="Calibri" panose="020F0502020204030204" pitchFamily="34" charset="0"/>
                <a:cs typeface="Arial" pitchFamily="34" charset="0"/>
              </a:rPr>
              <a:t> : نانوپگان 100 درصد به مدت 2 ساعت، </a:t>
            </a:r>
            <a:r>
              <a:rPr lang="en-US" sz="1600" dirty="0">
                <a:solidFill>
                  <a:srgbClr val="000000"/>
                </a:solidFill>
                <a:latin typeface="Arial" pitchFamily="34" charset="0"/>
                <a:ea typeface="Calibri" panose="020F0502020204030204" pitchFamily="34" charset="0"/>
                <a:cs typeface="Arial" pitchFamily="34" charset="0"/>
              </a:rPr>
              <a:t>Check</a:t>
            </a:r>
            <a:r>
              <a:rPr lang="en-US" dirty="0">
                <a:solidFill>
                  <a:srgbClr val="000000"/>
                </a:solidFill>
                <a:latin typeface="Arial" pitchFamily="34" charset="0"/>
                <a:ea typeface="Calibri" panose="020F0502020204030204" pitchFamily="34" charset="0"/>
                <a:cs typeface="Arial" pitchFamily="34" charset="0"/>
              </a:rPr>
              <a:t> </a:t>
            </a:r>
            <a:r>
              <a:rPr lang="fa-IR" dirty="0">
                <a:solidFill>
                  <a:srgbClr val="000000"/>
                </a:solidFill>
                <a:latin typeface="Arial" pitchFamily="34" charset="0"/>
                <a:ea typeface="Calibri" panose="020F0502020204030204" pitchFamily="34" charset="0"/>
                <a:cs typeface="Arial" pitchFamily="34" charset="0"/>
              </a:rPr>
              <a:t> : شاهد، آب مقطر استریل، </a:t>
            </a:r>
            <a:r>
              <a:rPr lang="en-US" sz="1600" dirty="0">
                <a:solidFill>
                  <a:srgbClr val="000000"/>
                </a:solidFill>
                <a:latin typeface="Arial" pitchFamily="34" charset="0"/>
                <a:ea typeface="Calibri" panose="020F0502020204030204" pitchFamily="34" charset="0"/>
                <a:cs typeface="Arial" pitchFamily="34" charset="0"/>
              </a:rPr>
              <a:t>DD</a:t>
            </a:r>
            <a:r>
              <a:rPr lang="fa-IR" dirty="0">
                <a:solidFill>
                  <a:srgbClr val="000000"/>
                </a:solidFill>
                <a:latin typeface="Arial" pitchFamily="34" charset="0"/>
                <a:ea typeface="Calibri" panose="020F0502020204030204" pitchFamily="34" charset="0"/>
                <a:cs typeface="Arial" pitchFamily="34" charset="0"/>
              </a:rPr>
              <a:t> : نانوسولفور سنتز سبز 10 درصد به مدت 30 دقیقه را نشان می­دهد</a:t>
            </a:r>
            <a:r>
              <a:rPr lang="fa-IR" sz="1200" dirty="0">
                <a:solidFill>
                  <a:srgbClr val="000000"/>
                </a:solidFill>
                <a:latin typeface="Arial" pitchFamily="34" charset="0"/>
                <a:ea typeface="Calibri" panose="020F0502020204030204" pitchFamily="34" charset="0"/>
                <a:cs typeface="Arial" pitchFamily="34" charset="0"/>
              </a:rPr>
              <a:t>.</a:t>
            </a:r>
            <a:endParaRPr lang="en-US" sz="1600" dirty="0">
              <a:effectLst/>
              <a:latin typeface="Arial" pitchFamily="34" charset="0"/>
              <a:ea typeface="Calibri" panose="020F0502020204030204" pitchFamily="34" charset="0"/>
              <a:cs typeface="Arial" pitchFamily="34" charset="0"/>
            </a:endParaRPr>
          </a:p>
        </p:txBody>
      </p:sp>
      <p:pic>
        <p:nvPicPr>
          <p:cNvPr id="9" name="Picture 2" descr="C:\Users\User\Desktop\Azad_University_logo-th3.png">
            <a:extLst>
              <a:ext uri="{FF2B5EF4-FFF2-40B4-BE49-F238E27FC236}">
                <a16:creationId xmlns:a16="http://schemas.microsoft.com/office/drawing/2014/main" id="{AE70CC42-0412-D746-A23D-BD91B4CC8BCA}"/>
              </a:ext>
            </a:extLst>
          </p:cNvPr>
          <p:cNvPicPr>
            <a:picLocks noChangeAspect="1" noChangeArrowheads="1"/>
          </p:cNvPicPr>
          <p:nvPr/>
        </p:nvPicPr>
        <p:blipFill>
          <a:blip r:embed="rId4" cstate="print">
            <a:clrChange>
              <a:clrFrom>
                <a:srgbClr val="FFFFFF"/>
              </a:clrFrom>
              <a:clrTo>
                <a:srgbClr val="FFFFFF">
                  <a:alpha val="0"/>
                </a:srgbClr>
              </a:clrTo>
            </a:clrChang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114792" y="152540"/>
            <a:ext cx="838200" cy="125185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0846709" y="1537854"/>
            <a:ext cx="1264005" cy="3970318"/>
          </a:xfrm>
          <a:prstGeom prst="rect">
            <a:avLst/>
          </a:prstGeom>
          <a:noFill/>
        </p:spPr>
        <p:txBody>
          <a:bodyPr wrap="square" rtlCol="0">
            <a:spAutoFit/>
          </a:bodyPr>
          <a:lstStyle/>
          <a:p>
            <a:pPr algn="ctr" rtl="1"/>
            <a:r>
              <a:rPr lang="fa-IR" sz="1400" dirty="0">
                <a:solidFill>
                  <a:prstClr val="black"/>
                </a:solidFill>
                <a:latin typeface="Arial" pitchFamily="34" charset="0"/>
                <a:cs typeface="Arial" pitchFamily="34" charset="0"/>
              </a:rPr>
              <a:t>فصل اول:</a:t>
            </a:r>
          </a:p>
          <a:p>
            <a:pPr algn="ctr" rtl="1"/>
            <a:r>
              <a:rPr lang="fa-IR" sz="1400" b="1" dirty="0">
                <a:latin typeface="Arial" pitchFamily="34" charset="0"/>
                <a:cs typeface="Arial" pitchFamily="34" charset="0"/>
              </a:rPr>
              <a:t>کلیات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دوم:</a:t>
            </a:r>
          </a:p>
          <a:p>
            <a:pPr algn="ctr" rtl="1"/>
            <a:r>
              <a:rPr lang="fa-IR" sz="1400" b="1" dirty="0">
                <a:solidFill>
                  <a:prstClr val="black"/>
                </a:solidFill>
                <a:latin typeface="Arial" pitchFamily="34" charset="0"/>
                <a:cs typeface="Arial" pitchFamily="34" charset="0"/>
              </a:rPr>
              <a:t>ادبیات تحقیق و پیشینه تحقیق</a:t>
            </a:r>
          </a:p>
          <a:p>
            <a:pPr algn="ctr" rtl="1"/>
            <a:endParaRPr lang="fa-IR" sz="1400" b="1" dirty="0">
              <a:solidFill>
                <a:prstClr val="black"/>
              </a:solidFill>
              <a:latin typeface="Arial" pitchFamily="34" charset="0"/>
              <a:cs typeface="Arial" pitchFamily="34" charset="0"/>
            </a:endParaRPr>
          </a:p>
          <a:p>
            <a:pPr algn="ctr" rtl="1"/>
            <a:r>
              <a:rPr lang="fa-IR" sz="1400" dirty="0">
                <a:latin typeface="Arial" pitchFamily="34" charset="0"/>
                <a:cs typeface="Arial" pitchFamily="34" charset="0"/>
              </a:rPr>
              <a:t>فصل سوم:</a:t>
            </a:r>
          </a:p>
          <a:p>
            <a:pPr algn="ctr" rtl="1"/>
            <a:r>
              <a:rPr lang="fa-IR" sz="1400" b="1" dirty="0">
                <a:latin typeface="Arial" pitchFamily="34" charset="0"/>
                <a:cs typeface="Arial" pitchFamily="34" charset="0"/>
              </a:rPr>
              <a:t>روش اجرای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srgbClr val="FF0000"/>
                </a:solidFill>
                <a:latin typeface="Arial" pitchFamily="34" charset="0"/>
                <a:cs typeface="Arial" pitchFamily="34" charset="0"/>
              </a:rPr>
              <a:t>فصل چهارم:</a:t>
            </a:r>
          </a:p>
          <a:p>
            <a:pPr algn="ctr" rtl="1"/>
            <a:r>
              <a:rPr lang="fa-IR" sz="1400" b="1" dirty="0">
                <a:solidFill>
                  <a:srgbClr val="FF0000"/>
                </a:solidFill>
                <a:latin typeface="Arial" pitchFamily="34" charset="0"/>
                <a:cs typeface="Arial" pitchFamily="34" charset="0"/>
              </a:rPr>
              <a:t>تجزیه و تحلیل داده‌ها</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پنجم:</a:t>
            </a:r>
          </a:p>
          <a:p>
            <a:pPr algn="ctr" rtl="1"/>
            <a:r>
              <a:rPr lang="fa-IR" sz="1400" b="1" dirty="0">
                <a:solidFill>
                  <a:prstClr val="black"/>
                </a:solidFill>
                <a:latin typeface="Arial" pitchFamily="34" charset="0"/>
                <a:cs typeface="Arial" pitchFamily="34" charset="0"/>
              </a:rPr>
              <a:t>نتیجه‌گیری و پیشنهادات</a:t>
            </a:r>
          </a:p>
        </p:txBody>
      </p:sp>
    </p:spTree>
    <p:extLst>
      <p:ext uri="{BB962C8B-B14F-4D97-AF65-F5344CB8AC3E}">
        <p14:creationId xmlns:p14="http://schemas.microsoft.com/office/powerpoint/2010/main" val="32740843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500"/>
                                        <p:tgtEl>
                                          <p:spTgt spid="10"/>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32"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circle(out)">
                                      <p:cBhvr>
                                        <p:cTn id="21" dur="20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bright="-8000"/>
          </a:blip>
          <a:srcRect/>
          <a:stretch>
            <a:fillRect/>
          </a:stretch>
        </a:blipFill>
        <a:effectLst/>
      </p:bgPr>
    </p:bg>
    <p:spTree>
      <p:nvGrpSpPr>
        <p:cNvPr id="1" name=""/>
        <p:cNvGrpSpPr/>
        <p:nvPr/>
      </p:nvGrpSpPr>
      <p:grpSpPr>
        <a:xfrm>
          <a:off x="0" y="0"/>
          <a:ext cx="0" cy="0"/>
          <a:chOff x="0" y="0"/>
          <a:chExt cx="0" cy="0"/>
        </a:xfrm>
      </p:grpSpPr>
      <p:sp>
        <p:nvSpPr>
          <p:cNvPr id="6" name="Double Brace 5"/>
          <p:cNvSpPr/>
          <p:nvPr/>
        </p:nvSpPr>
        <p:spPr>
          <a:xfrm>
            <a:off x="2682240" y="59443"/>
            <a:ext cx="6195753" cy="936237"/>
          </a:xfrm>
          <a:prstGeom prst="bracePair">
            <a:avLst>
              <a:gd name="adj" fmla="val 6950"/>
            </a:avLst>
          </a:prstGeom>
          <a:solidFill>
            <a:schemeClr val="accent3">
              <a:lumMod val="50000"/>
              <a:alpha val="25000"/>
            </a:schemeClr>
          </a:solidFill>
          <a:ln w="9525" cap="flat" cmpd="sng" algn="ctr">
            <a:noFill/>
            <a:prstDash val="solid"/>
          </a:ln>
          <a:effectLst/>
        </p:spPr>
        <p:txBody>
          <a:bodyPr vert="horz" lIns="91440" tIns="45720" rIns="91440" bIns="45720" rtlCol="0" anchor="ctr">
            <a:normAutofit/>
          </a:bodyPr>
          <a:lstStyle/>
          <a:p>
            <a:pPr algn="ctr" defTabSz="914400">
              <a:spcBef>
                <a:spcPct val="0"/>
              </a:spcBef>
            </a:pPr>
            <a:r>
              <a:rPr lang="fa-IR" sz="3600" kern="0" dirty="0">
                <a:solidFill>
                  <a:schemeClr val="tx1"/>
                </a:solidFill>
                <a:latin typeface="Arial" pitchFamily="34" charset="0"/>
                <a:cs typeface="Arial" pitchFamily="34" charset="0"/>
              </a:rPr>
              <a:t>میزان آلودگی قارچی در گوجه فرنگی</a:t>
            </a:r>
            <a:endParaRPr lang="en-US" sz="3600" kern="0" dirty="0">
              <a:solidFill>
                <a:schemeClr val="tx1"/>
              </a:solidFill>
              <a:latin typeface="Arial" pitchFamily="34" charset="0"/>
              <a:cs typeface="Arial" pitchFamily="34" charset="0"/>
            </a:endParaRPr>
          </a:p>
        </p:txBody>
      </p:sp>
      <p:pic>
        <p:nvPicPr>
          <p:cNvPr id="7" name="Picture 6"/>
          <p:cNvPicPr/>
          <p:nvPr/>
        </p:nvPicPr>
        <p:blipFill rotWithShape="1">
          <a:blip r:embed="rId4">
            <a:duotone>
              <a:prstClr val="black"/>
              <a:schemeClr val="accent3">
                <a:lumMod val="20000"/>
                <a:lumOff val="80000"/>
                <a:tint val="45000"/>
                <a:satMod val="400000"/>
              </a:schemeClr>
            </a:duotone>
            <a:extLst>
              <a:ext uri="{BEBA8EAE-BF5A-486C-A8C5-ECC9F3942E4B}">
                <a14:imgProps xmlns:a14="http://schemas.microsoft.com/office/drawing/2010/main">
                  <a14:imgLayer r:embed="rId5">
                    <a14:imgEffect>
                      <a14:sharpenSoften amount="50000"/>
                    </a14:imgEffect>
                    <a14:imgEffect>
                      <a14:colorTemperature colorTemp="4700"/>
                    </a14:imgEffect>
                  </a14:imgLayer>
                </a14:imgProps>
              </a:ext>
              <a:ext uri="{28A0092B-C50C-407E-A947-70E740481C1C}">
                <a14:useLocalDpi xmlns:a14="http://schemas.microsoft.com/office/drawing/2010/main" val="0"/>
              </a:ext>
            </a:extLst>
          </a:blip>
          <a:srcRect l="14094" t="14488" r="16320" b="15127"/>
          <a:stretch/>
        </p:blipFill>
        <p:spPr bwMode="auto">
          <a:xfrm>
            <a:off x="1717039" y="1107440"/>
            <a:ext cx="7828741" cy="3881120"/>
          </a:xfrm>
          <a:prstGeom prst="roundRect">
            <a:avLst/>
          </a:prstGeom>
          <a:ln>
            <a:noFill/>
          </a:ln>
          <a:extLst>
            <a:ext uri="{53640926-AAD7-44D8-BBD7-CCE9431645EC}">
              <a14:shadowObscured xmlns:a14="http://schemas.microsoft.com/office/drawing/2010/main"/>
            </a:ext>
          </a:extLst>
        </p:spPr>
      </p:pic>
      <p:sp>
        <p:nvSpPr>
          <p:cNvPr id="8" name="Rectangle 7"/>
          <p:cNvSpPr/>
          <p:nvPr/>
        </p:nvSpPr>
        <p:spPr>
          <a:xfrm>
            <a:off x="1717038" y="5080000"/>
            <a:ext cx="7828741" cy="1277786"/>
          </a:xfrm>
          <a:prstGeom prst="rect">
            <a:avLst/>
          </a:prstGeom>
        </p:spPr>
        <p:txBody>
          <a:bodyPr wrap="square">
            <a:spAutoFit/>
          </a:bodyPr>
          <a:lstStyle/>
          <a:p>
            <a:pPr algn="just" rtl="1">
              <a:lnSpc>
                <a:spcPct val="107000"/>
              </a:lnSpc>
              <a:spcAft>
                <a:spcPts val="800"/>
              </a:spcAft>
              <a:tabLst>
                <a:tab pos="5492750" algn="l"/>
              </a:tabLst>
            </a:pPr>
            <a:r>
              <a:rPr lang="ar-SA" dirty="0">
                <a:solidFill>
                  <a:srgbClr val="000000"/>
                </a:solidFill>
                <a:latin typeface="Arial" pitchFamily="34" charset="0"/>
                <a:ea typeface="Calibri" panose="020F0502020204030204" pitchFamily="34" charset="0"/>
                <a:cs typeface="Arial" pitchFamily="34" charset="0"/>
              </a:rPr>
              <a:t>تیمار </a:t>
            </a:r>
            <a:r>
              <a:rPr lang="en-US" sz="1600" dirty="0">
                <a:solidFill>
                  <a:srgbClr val="000000"/>
                </a:solidFill>
                <a:latin typeface="Arial" pitchFamily="34" charset="0"/>
                <a:ea typeface="Calibri" panose="020F0502020204030204" pitchFamily="34" charset="0"/>
                <a:cs typeface="Arial" pitchFamily="34" charset="0"/>
              </a:rPr>
              <a:t>AA</a:t>
            </a:r>
            <a:r>
              <a:rPr lang="fa-IR" sz="1200" dirty="0">
                <a:solidFill>
                  <a:srgbClr val="000000"/>
                </a:solidFill>
                <a:latin typeface="Arial" pitchFamily="34" charset="0"/>
                <a:ea typeface="Calibri" panose="020F0502020204030204" pitchFamily="34" charset="0"/>
                <a:cs typeface="Arial" pitchFamily="34" charset="0"/>
              </a:rPr>
              <a:t> : </a:t>
            </a:r>
            <a:r>
              <a:rPr lang="fa-IR" dirty="0">
                <a:solidFill>
                  <a:srgbClr val="000000"/>
                </a:solidFill>
                <a:latin typeface="Arial" pitchFamily="34" charset="0"/>
                <a:ea typeface="Calibri" panose="020F0502020204030204" pitchFamily="34" charset="0"/>
                <a:cs typeface="Arial" pitchFamily="34" charset="0"/>
              </a:rPr>
              <a:t>آب ژاول ( آب </a:t>
            </a:r>
            <a:r>
              <a:rPr lang="en-GB" dirty="0">
                <a:solidFill>
                  <a:srgbClr val="000000"/>
                </a:solidFill>
                <a:latin typeface="Arial" pitchFamily="34" charset="0"/>
                <a:ea typeface="Calibri" panose="020F0502020204030204" pitchFamily="34" charset="0"/>
                <a:cs typeface="Arial" pitchFamily="34" charset="0"/>
              </a:rPr>
              <a:t>85% </a:t>
            </a:r>
            <a:r>
              <a:rPr lang="fa-IR" dirty="0">
                <a:solidFill>
                  <a:srgbClr val="000000"/>
                </a:solidFill>
                <a:latin typeface="Arial" pitchFamily="34" charset="0"/>
                <a:ea typeface="Calibri" panose="020F0502020204030204" pitchFamily="34" charset="0"/>
                <a:cs typeface="Arial" pitchFamily="34" charset="0"/>
              </a:rPr>
              <a:t>+ وایتکس </a:t>
            </a:r>
            <a:r>
              <a:rPr lang="en-GB" dirty="0">
                <a:solidFill>
                  <a:srgbClr val="000000"/>
                </a:solidFill>
                <a:latin typeface="Arial" pitchFamily="34" charset="0"/>
                <a:ea typeface="Calibri" panose="020F0502020204030204" pitchFamily="34" charset="0"/>
                <a:cs typeface="Arial" pitchFamily="34" charset="0"/>
              </a:rPr>
              <a:t>15% </a:t>
            </a:r>
            <a:r>
              <a:rPr lang="ku-Arab-IQ" dirty="0">
                <a:solidFill>
                  <a:srgbClr val="000000"/>
                </a:solidFill>
                <a:latin typeface="Arial" pitchFamily="34" charset="0"/>
                <a:ea typeface="Calibri" panose="020F0502020204030204" pitchFamily="34" charset="0"/>
                <a:cs typeface="Arial" pitchFamily="34" charset="0"/>
              </a:rPr>
              <a:t>)به مدت ١٥ دقیقه </a:t>
            </a:r>
            <a:r>
              <a:rPr lang="fa-IR" dirty="0">
                <a:solidFill>
                  <a:srgbClr val="000000"/>
                </a:solidFill>
                <a:latin typeface="Arial" pitchFamily="34" charset="0"/>
                <a:ea typeface="Calibri" panose="020F0502020204030204" pitchFamily="34" charset="0"/>
                <a:cs typeface="Arial" pitchFamily="34" charset="0"/>
              </a:rPr>
              <a:t>و الکل 5 درصد به مدت 5 دقیقه، </a:t>
            </a:r>
            <a:r>
              <a:rPr lang="en-US" sz="1600" dirty="0">
                <a:solidFill>
                  <a:srgbClr val="000000"/>
                </a:solidFill>
                <a:latin typeface="Arial" pitchFamily="34" charset="0"/>
                <a:ea typeface="Calibri" panose="020F0502020204030204" pitchFamily="34" charset="0"/>
                <a:cs typeface="Arial" pitchFamily="34" charset="0"/>
              </a:rPr>
              <a:t>BB </a:t>
            </a:r>
            <a:r>
              <a:rPr lang="fa-IR" dirty="0">
                <a:solidFill>
                  <a:srgbClr val="000000"/>
                </a:solidFill>
                <a:latin typeface="Arial" pitchFamily="34" charset="0"/>
                <a:ea typeface="Calibri" panose="020F0502020204030204" pitchFamily="34" charset="0"/>
                <a:cs typeface="Arial" pitchFamily="34" charset="0"/>
              </a:rPr>
              <a:t>:</a:t>
            </a:r>
            <a:r>
              <a:rPr lang="fa-IR" sz="1600" dirty="0">
                <a:solidFill>
                  <a:srgbClr val="000000"/>
                </a:solidFill>
                <a:latin typeface="Arial" pitchFamily="34" charset="0"/>
                <a:ea typeface="Calibri" panose="020F0502020204030204" pitchFamily="34" charset="0"/>
                <a:cs typeface="Arial" pitchFamily="34" charset="0"/>
              </a:rPr>
              <a:t> </a:t>
            </a:r>
            <a:r>
              <a:rPr lang="fa-IR" dirty="0">
                <a:solidFill>
                  <a:srgbClr val="000000"/>
                </a:solidFill>
                <a:latin typeface="Arial" pitchFamily="34" charset="0"/>
                <a:ea typeface="Calibri" panose="020F0502020204030204" pitchFamily="34" charset="0"/>
                <a:cs typeface="Arial" pitchFamily="34" charset="0"/>
              </a:rPr>
              <a:t>نانوپگان 20 درصد به مدت 2 ساعت، </a:t>
            </a:r>
            <a:r>
              <a:rPr lang="en-US" sz="1600" dirty="0">
                <a:solidFill>
                  <a:srgbClr val="000000"/>
                </a:solidFill>
                <a:latin typeface="Arial" pitchFamily="34" charset="0"/>
                <a:ea typeface="Calibri" panose="020F0502020204030204" pitchFamily="34" charset="0"/>
                <a:cs typeface="Arial" pitchFamily="34" charset="0"/>
              </a:rPr>
              <a:t>CC</a:t>
            </a:r>
            <a:r>
              <a:rPr lang="fa-IR" dirty="0">
                <a:solidFill>
                  <a:srgbClr val="000000"/>
                </a:solidFill>
                <a:latin typeface="Arial" pitchFamily="34" charset="0"/>
                <a:ea typeface="Calibri" panose="020F0502020204030204" pitchFamily="34" charset="0"/>
                <a:cs typeface="Arial" pitchFamily="34" charset="0"/>
              </a:rPr>
              <a:t> : نانوپگان 100 درصد به مدت 2 ساعت، </a:t>
            </a:r>
            <a:r>
              <a:rPr lang="en-US" sz="1600" dirty="0">
                <a:solidFill>
                  <a:srgbClr val="000000"/>
                </a:solidFill>
                <a:latin typeface="Arial" pitchFamily="34" charset="0"/>
                <a:ea typeface="Calibri" panose="020F0502020204030204" pitchFamily="34" charset="0"/>
                <a:cs typeface="Arial" pitchFamily="34" charset="0"/>
              </a:rPr>
              <a:t>Check</a:t>
            </a:r>
            <a:r>
              <a:rPr lang="en-US" dirty="0">
                <a:solidFill>
                  <a:srgbClr val="000000"/>
                </a:solidFill>
                <a:latin typeface="Arial" pitchFamily="34" charset="0"/>
                <a:ea typeface="Calibri" panose="020F0502020204030204" pitchFamily="34" charset="0"/>
                <a:cs typeface="Arial" pitchFamily="34" charset="0"/>
              </a:rPr>
              <a:t> </a:t>
            </a:r>
            <a:r>
              <a:rPr lang="fa-IR" dirty="0">
                <a:solidFill>
                  <a:srgbClr val="000000"/>
                </a:solidFill>
                <a:latin typeface="Arial" pitchFamily="34" charset="0"/>
                <a:ea typeface="Calibri" panose="020F0502020204030204" pitchFamily="34" charset="0"/>
                <a:cs typeface="Arial" pitchFamily="34" charset="0"/>
              </a:rPr>
              <a:t> : شاهد، آب مقطر استریل، </a:t>
            </a:r>
            <a:r>
              <a:rPr lang="en-US" sz="1600" dirty="0">
                <a:solidFill>
                  <a:srgbClr val="000000"/>
                </a:solidFill>
                <a:latin typeface="Arial" pitchFamily="34" charset="0"/>
                <a:ea typeface="Calibri" panose="020F0502020204030204" pitchFamily="34" charset="0"/>
                <a:cs typeface="Arial" pitchFamily="34" charset="0"/>
              </a:rPr>
              <a:t>DD</a:t>
            </a:r>
            <a:r>
              <a:rPr lang="fa-IR" dirty="0">
                <a:solidFill>
                  <a:srgbClr val="000000"/>
                </a:solidFill>
                <a:latin typeface="Arial" pitchFamily="34" charset="0"/>
                <a:ea typeface="Calibri" panose="020F0502020204030204" pitchFamily="34" charset="0"/>
                <a:cs typeface="Arial" pitchFamily="34" charset="0"/>
              </a:rPr>
              <a:t> : نانوسولفور سنتز سبز 10 درصد به مدت 30 دقیقه را نشان می­دهد</a:t>
            </a:r>
            <a:r>
              <a:rPr lang="fa-IR" sz="1200" dirty="0">
                <a:solidFill>
                  <a:srgbClr val="000000"/>
                </a:solidFill>
                <a:latin typeface="Arial" pitchFamily="34" charset="0"/>
                <a:ea typeface="Calibri" panose="020F0502020204030204" pitchFamily="34" charset="0"/>
                <a:cs typeface="Arial" pitchFamily="34" charset="0"/>
              </a:rPr>
              <a:t>.</a:t>
            </a:r>
            <a:endParaRPr lang="en-US" sz="1600" dirty="0">
              <a:effectLst/>
              <a:latin typeface="Arial" pitchFamily="34" charset="0"/>
              <a:ea typeface="Calibri" panose="020F0502020204030204" pitchFamily="34" charset="0"/>
              <a:cs typeface="Arial" pitchFamily="34" charset="0"/>
            </a:endParaRPr>
          </a:p>
        </p:txBody>
      </p:sp>
      <p:pic>
        <p:nvPicPr>
          <p:cNvPr id="9" name="Picture 2" descr="C:\Users\User\Desktop\Azad_University_logo-th3.png">
            <a:extLst>
              <a:ext uri="{FF2B5EF4-FFF2-40B4-BE49-F238E27FC236}">
                <a16:creationId xmlns:a16="http://schemas.microsoft.com/office/drawing/2014/main" id="{AE70CC42-0412-D746-A23D-BD91B4CC8BCA}"/>
              </a:ext>
            </a:extLst>
          </p:cNvPr>
          <p:cNvPicPr>
            <a:picLocks noChangeAspect="1" noChangeArrowheads="1"/>
          </p:cNvPicPr>
          <p:nvPr/>
        </p:nvPicPr>
        <p:blipFill>
          <a:blip r:embed="rId6" cstate="print">
            <a:clrChange>
              <a:clrFrom>
                <a:srgbClr val="FFFFFF"/>
              </a:clrFrom>
              <a:clrTo>
                <a:srgbClr val="FFFFFF">
                  <a:alpha val="0"/>
                </a:srgbClr>
              </a:clrTo>
            </a:clrChange>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114792" y="152540"/>
            <a:ext cx="838200" cy="125185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0846709" y="1537854"/>
            <a:ext cx="1264005" cy="3970318"/>
          </a:xfrm>
          <a:prstGeom prst="rect">
            <a:avLst/>
          </a:prstGeom>
          <a:noFill/>
        </p:spPr>
        <p:txBody>
          <a:bodyPr wrap="square" rtlCol="0">
            <a:spAutoFit/>
          </a:bodyPr>
          <a:lstStyle/>
          <a:p>
            <a:pPr algn="ctr" rtl="1"/>
            <a:r>
              <a:rPr lang="fa-IR" sz="1400" dirty="0">
                <a:solidFill>
                  <a:prstClr val="black"/>
                </a:solidFill>
                <a:latin typeface="Arial" pitchFamily="34" charset="0"/>
                <a:cs typeface="Arial" pitchFamily="34" charset="0"/>
              </a:rPr>
              <a:t>فصل اول:</a:t>
            </a:r>
          </a:p>
          <a:p>
            <a:pPr algn="ctr" rtl="1"/>
            <a:r>
              <a:rPr lang="fa-IR" sz="1400" b="1" dirty="0">
                <a:latin typeface="Arial" pitchFamily="34" charset="0"/>
                <a:cs typeface="Arial" pitchFamily="34" charset="0"/>
              </a:rPr>
              <a:t>کلیات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دوم:</a:t>
            </a:r>
          </a:p>
          <a:p>
            <a:pPr algn="ctr" rtl="1"/>
            <a:r>
              <a:rPr lang="fa-IR" sz="1400" b="1" dirty="0">
                <a:solidFill>
                  <a:prstClr val="black"/>
                </a:solidFill>
                <a:latin typeface="Arial" pitchFamily="34" charset="0"/>
                <a:cs typeface="Arial" pitchFamily="34" charset="0"/>
              </a:rPr>
              <a:t>ادبیات تحقیق و پیشینه تحقیق</a:t>
            </a:r>
          </a:p>
          <a:p>
            <a:pPr algn="ctr" rtl="1"/>
            <a:endParaRPr lang="fa-IR" sz="1400" b="1" dirty="0">
              <a:solidFill>
                <a:prstClr val="black"/>
              </a:solidFill>
              <a:latin typeface="Arial" pitchFamily="34" charset="0"/>
              <a:cs typeface="Arial" pitchFamily="34" charset="0"/>
            </a:endParaRPr>
          </a:p>
          <a:p>
            <a:pPr algn="ctr" rtl="1"/>
            <a:r>
              <a:rPr lang="fa-IR" sz="1400" dirty="0">
                <a:latin typeface="Arial" pitchFamily="34" charset="0"/>
                <a:cs typeface="Arial" pitchFamily="34" charset="0"/>
              </a:rPr>
              <a:t>فصل سوم:</a:t>
            </a:r>
          </a:p>
          <a:p>
            <a:pPr algn="ctr" rtl="1"/>
            <a:r>
              <a:rPr lang="fa-IR" sz="1400" b="1" dirty="0">
                <a:latin typeface="Arial" pitchFamily="34" charset="0"/>
                <a:cs typeface="Arial" pitchFamily="34" charset="0"/>
              </a:rPr>
              <a:t>روش اجرای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srgbClr val="FF0000"/>
                </a:solidFill>
                <a:latin typeface="Arial" pitchFamily="34" charset="0"/>
                <a:cs typeface="Arial" pitchFamily="34" charset="0"/>
              </a:rPr>
              <a:t>فصل چهارم:</a:t>
            </a:r>
          </a:p>
          <a:p>
            <a:pPr algn="ctr" rtl="1"/>
            <a:r>
              <a:rPr lang="fa-IR" sz="1400" b="1" dirty="0">
                <a:solidFill>
                  <a:srgbClr val="FF0000"/>
                </a:solidFill>
                <a:latin typeface="Arial" pitchFamily="34" charset="0"/>
                <a:cs typeface="Arial" pitchFamily="34" charset="0"/>
              </a:rPr>
              <a:t>تجزیه و تحلیل داده‌ها</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پنجم:</a:t>
            </a:r>
          </a:p>
          <a:p>
            <a:pPr algn="ctr" rtl="1"/>
            <a:r>
              <a:rPr lang="fa-IR" sz="1400" b="1" dirty="0">
                <a:solidFill>
                  <a:prstClr val="black"/>
                </a:solidFill>
                <a:latin typeface="Arial" pitchFamily="34" charset="0"/>
                <a:cs typeface="Arial" pitchFamily="34" charset="0"/>
              </a:rPr>
              <a:t>نتیجه‌گیری و پیشنهادات</a:t>
            </a:r>
          </a:p>
        </p:txBody>
      </p:sp>
    </p:spTree>
    <p:extLst>
      <p:ext uri="{BB962C8B-B14F-4D97-AF65-F5344CB8AC3E}">
        <p14:creationId xmlns:p14="http://schemas.microsoft.com/office/powerpoint/2010/main" val="1029211819"/>
      </p:ext>
    </p:extLst>
  </p:cSld>
  <p:clrMapOvr>
    <a:overrideClrMapping bg1="lt1" tx1="dk1" bg2="lt2" tx2="dk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500"/>
                                        <p:tgtEl>
                                          <p:spTgt spid="10"/>
                                        </p:tgtEl>
                                      </p:cBhvr>
                                    </p:animEffect>
                                  </p:childTnLst>
                                </p:cTn>
                              </p:par>
                              <p:par>
                                <p:cTn id="12" presetID="47"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right)">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ounded Rectangle 5"/>
          <p:cNvSpPr/>
          <p:nvPr/>
        </p:nvSpPr>
        <p:spPr>
          <a:xfrm>
            <a:off x="3230880" y="169965"/>
            <a:ext cx="4801986" cy="911926"/>
          </a:xfrm>
          <a:prstGeom prst="roundRect">
            <a:avLst/>
          </a:prstGeom>
          <a:solidFill>
            <a:schemeClr val="accent3">
              <a:lumMod val="50000"/>
              <a:alpha val="25000"/>
            </a:schemeClr>
          </a:solidFill>
          <a:ln w="9525" cap="flat" cmpd="sng" algn="ctr">
            <a:noFill/>
            <a:prstDash val="solid"/>
          </a:ln>
          <a:effectLst/>
        </p:spPr>
        <p:txBody>
          <a:bodyPr vert="horz" lIns="91440" tIns="45720" rIns="91440" bIns="45720" rtlCol="0" anchor="ctr">
            <a:normAutofit/>
          </a:bodyPr>
          <a:lstStyle/>
          <a:p>
            <a:pPr algn="ctr" defTabSz="914400" rtl="1">
              <a:spcBef>
                <a:spcPct val="0"/>
              </a:spcBef>
            </a:pPr>
            <a:r>
              <a:rPr lang="fa-IR" sz="3600" kern="0" dirty="0">
                <a:solidFill>
                  <a:schemeClr val="tx1"/>
                </a:solidFill>
                <a:latin typeface="Arial" pitchFamily="34" charset="0"/>
                <a:cs typeface="Arial" pitchFamily="34" charset="0"/>
              </a:rPr>
              <a:t>نتایج درصد جوانه­زنی در جو  </a:t>
            </a:r>
            <a:endParaRPr lang="en-US" sz="3600" kern="0" dirty="0">
              <a:solidFill>
                <a:schemeClr val="tx1"/>
              </a:solidFill>
              <a:latin typeface="Arial" pitchFamily="34" charset="0"/>
              <a:cs typeface="Arial" pitchFamily="34" charset="0"/>
            </a:endParaRPr>
          </a:p>
        </p:txBody>
      </p:sp>
      <p:pic>
        <p:nvPicPr>
          <p:cNvPr id="7" name="Picture 6"/>
          <p:cNvPicPr/>
          <p:nvPr/>
        </p:nvPicPr>
        <p:blipFill rotWithShape="1">
          <a:blip r:embed="rId2">
            <a:extLst>
              <a:ext uri="{BEBA8EAE-BF5A-486C-A8C5-ECC9F3942E4B}">
                <a14:imgProps xmlns:a14="http://schemas.microsoft.com/office/drawing/2010/main">
                  <a14:imgLayer r:embed="rId3">
                    <a14:imgEffect>
                      <a14:sharpenSoften amount="50000"/>
                    </a14:imgEffect>
                    <a14:imgEffect>
                      <a14:colorTemperature colorTemp="5300"/>
                    </a14:imgEffect>
                  </a14:imgLayer>
                </a14:imgProps>
              </a:ext>
              <a:ext uri="{28A0092B-C50C-407E-A947-70E740481C1C}">
                <a14:useLocalDpi xmlns:a14="http://schemas.microsoft.com/office/drawing/2010/main" val="0"/>
              </a:ext>
            </a:extLst>
          </a:blip>
          <a:srcRect l="14423" t="22805" r="15385" b="5644"/>
          <a:stretch/>
        </p:blipFill>
        <p:spPr bwMode="auto">
          <a:xfrm>
            <a:off x="1696719" y="1251856"/>
            <a:ext cx="8111375" cy="390942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53640926-AAD7-44D8-BBD7-CCE9431645EC}">
              <a14:shadowObscured xmlns:a14="http://schemas.microsoft.com/office/drawing/2010/main"/>
            </a:ext>
          </a:extLst>
        </p:spPr>
      </p:pic>
      <p:sp>
        <p:nvSpPr>
          <p:cNvPr id="8" name="Rectangle 7"/>
          <p:cNvSpPr/>
          <p:nvPr/>
        </p:nvSpPr>
        <p:spPr>
          <a:xfrm>
            <a:off x="1343891" y="5319191"/>
            <a:ext cx="8575964" cy="981423"/>
          </a:xfrm>
          <a:prstGeom prst="rect">
            <a:avLst/>
          </a:prstGeom>
        </p:spPr>
        <p:txBody>
          <a:bodyPr wrap="square">
            <a:spAutoFit/>
          </a:bodyPr>
          <a:lstStyle/>
          <a:p>
            <a:pPr algn="just" rtl="1">
              <a:lnSpc>
                <a:spcPct val="107000"/>
              </a:lnSpc>
              <a:spcAft>
                <a:spcPts val="800"/>
              </a:spcAft>
              <a:tabLst>
                <a:tab pos="5492750" algn="l"/>
              </a:tabLst>
            </a:pPr>
            <a:r>
              <a:rPr lang="ar-SA" dirty="0">
                <a:solidFill>
                  <a:srgbClr val="000000"/>
                </a:solidFill>
                <a:latin typeface="Arial" pitchFamily="34" charset="0"/>
                <a:ea typeface="Calibri" panose="020F0502020204030204" pitchFamily="34" charset="0"/>
                <a:cs typeface="Arial" pitchFamily="34" charset="0"/>
              </a:rPr>
              <a:t>تیمار </a:t>
            </a:r>
            <a:r>
              <a:rPr lang="en-US" sz="1600" dirty="0">
                <a:solidFill>
                  <a:srgbClr val="000000"/>
                </a:solidFill>
                <a:latin typeface="Arial" pitchFamily="34" charset="0"/>
                <a:ea typeface="Calibri" panose="020F0502020204030204" pitchFamily="34" charset="0"/>
                <a:cs typeface="Arial" pitchFamily="34" charset="0"/>
              </a:rPr>
              <a:t>AA</a:t>
            </a:r>
            <a:r>
              <a:rPr lang="fa-IR" sz="1200" dirty="0">
                <a:solidFill>
                  <a:srgbClr val="000000"/>
                </a:solidFill>
                <a:latin typeface="Arial" pitchFamily="34" charset="0"/>
                <a:ea typeface="Calibri" panose="020F0502020204030204" pitchFamily="34" charset="0"/>
                <a:cs typeface="Arial" pitchFamily="34" charset="0"/>
              </a:rPr>
              <a:t> : </a:t>
            </a:r>
            <a:r>
              <a:rPr lang="fa-IR" dirty="0">
                <a:solidFill>
                  <a:srgbClr val="000000"/>
                </a:solidFill>
                <a:latin typeface="Arial" pitchFamily="34" charset="0"/>
                <a:ea typeface="Calibri" panose="020F0502020204030204" pitchFamily="34" charset="0"/>
                <a:cs typeface="Arial" pitchFamily="34" charset="0"/>
              </a:rPr>
              <a:t>آب ژاول ( آب </a:t>
            </a:r>
            <a:r>
              <a:rPr lang="en-GB" dirty="0">
                <a:solidFill>
                  <a:srgbClr val="000000"/>
                </a:solidFill>
                <a:latin typeface="Arial" pitchFamily="34" charset="0"/>
                <a:ea typeface="Calibri" panose="020F0502020204030204" pitchFamily="34" charset="0"/>
                <a:cs typeface="Arial" pitchFamily="34" charset="0"/>
              </a:rPr>
              <a:t>85% </a:t>
            </a:r>
            <a:r>
              <a:rPr lang="fa-IR" dirty="0">
                <a:solidFill>
                  <a:srgbClr val="000000"/>
                </a:solidFill>
                <a:latin typeface="Arial" pitchFamily="34" charset="0"/>
                <a:ea typeface="Calibri" panose="020F0502020204030204" pitchFamily="34" charset="0"/>
                <a:cs typeface="Arial" pitchFamily="34" charset="0"/>
              </a:rPr>
              <a:t>+ وایتکس </a:t>
            </a:r>
            <a:r>
              <a:rPr lang="en-GB" dirty="0">
                <a:solidFill>
                  <a:srgbClr val="000000"/>
                </a:solidFill>
                <a:latin typeface="Arial" pitchFamily="34" charset="0"/>
                <a:ea typeface="Calibri" panose="020F0502020204030204" pitchFamily="34" charset="0"/>
                <a:cs typeface="Arial" pitchFamily="34" charset="0"/>
              </a:rPr>
              <a:t>15% </a:t>
            </a:r>
            <a:r>
              <a:rPr lang="ku-Arab-IQ" dirty="0">
                <a:solidFill>
                  <a:srgbClr val="000000"/>
                </a:solidFill>
                <a:latin typeface="Arial" pitchFamily="34" charset="0"/>
                <a:ea typeface="Calibri" panose="020F0502020204030204" pitchFamily="34" charset="0"/>
                <a:cs typeface="Arial" pitchFamily="34" charset="0"/>
              </a:rPr>
              <a:t>)به مدت ١٥ دقیقه </a:t>
            </a:r>
            <a:r>
              <a:rPr lang="fa-IR" dirty="0">
                <a:solidFill>
                  <a:srgbClr val="000000"/>
                </a:solidFill>
                <a:latin typeface="Arial" pitchFamily="34" charset="0"/>
                <a:ea typeface="Calibri" panose="020F0502020204030204" pitchFamily="34" charset="0"/>
                <a:cs typeface="Arial" pitchFamily="34" charset="0"/>
              </a:rPr>
              <a:t>و الکل 5 درصد به مدت 5 دقیقه، </a:t>
            </a:r>
            <a:r>
              <a:rPr lang="en-US" sz="1600" dirty="0">
                <a:solidFill>
                  <a:srgbClr val="000000"/>
                </a:solidFill>
                <a:latin typeface="Arial" pitchFamily="34" charset="0"/>
                <a:ea typeface="Calibri" panose="020F0502020204030204" pitchFamily="34" charset="0"/>
                <a:cs typeface="Arial" pitchFamily="34" charset="0"/>
              </a:rPr>
              <a:t>BB </a:t>
            </a:r>
            <a:r>
              <a:rPr lang="fa-IR" dirty="0">
                <a:solidFill>
                  <a:srgbClr val="000000"/>
                </a:solidFill>
                <a:latin typeface="Arial" pitchFamily="34" charset="0"/>
                <a:ea typeface="Calibri" panose="020F0502020204030204" pitchFamily="34" charset="0"/>
                <a:cs typeface="Arial" pitchFamily="34" charset="0"/>
              </a:rPr>
              <a:t>:</a:t>
            </a:r>
            <a:r>
              <a:rPr lang="fa-IR" sz="1600" dirty="0">
                <a:solidFill>
                  <a:srgbClr val="000000"/>
                </a:solidFill>
                <a:latin typeface="Arial" pitchFamily="34" charset="0"/>
                <a:ea typeface="Calibri" panose="020F0502020204030204" pitchFamily="34" charset="0"/>
                <a:cs typeface="Arial" pitchFamily="34" charset="0"/>
              </a:rPr>
              <a:t> </a:t>
            </a:r>
            <a:r>
              <a:rPr lang="fa-IR" dirty="0">
                <a:solidFill>
                  <a:srgbClr val="000000"/>
                </a:solidFill>
                <a:latin typeface="Arial" pitchFamily="34" charset="0"/>
                <a:ea typeface="Calibri" panose="020F0502020204030204" pitchFamily="34" charset="0"/>
                <a:cs typeface="Arial" pitchFamily="34" charset="0"/>
              </a:rPr>
              <a:t>نانوپگان 20 درصد به مدت 2 ساعت، </a:t>
            </a:r>
            <a:r>
              <a:rPr lang="en-US" sz="1600" dirty="0">
                <a:solidFill>
                  <a:srgbClr val="000000"/>
                </a:solidFill>
                <a:latin typeface="Arial" pitchFamily="34" charset="0"/>
                <a:ea typeface="Calibri" panose="020F0502020204030204" pitchFamily="34" charset="0"/>
                <a:cs typeface="Arial" pitchFamily="34" charset="0"/>
              </a:rPr>
              <a:t>CC</a:t>
            </a:r>
            <a:r>
              <a:rPr lang="fa-IR" dirty="0">
                <a:solidFill>
                  <a:srgbClr val="000000"/>
                </a:solidFill>
                <a:latin typeface="Arial" pitchFamily="34" charset="0"/>
                <a:ea typeface="Calibri" panose="020F0502020204030204" pitchFamily="34" charset="0"/>
                <a:cs typeface="Arial" pitchFamily="34" charset="0"/>
              </a:rPr>
              <a:t> : نانوپگان 100 درصد به مدت 2 ساعت، </a:t>
            </a:r>
            <a:r>
              <a:rPr lang="en-US" sz="1600" dirty="0">
                <a:solidFill>
                  <a:srgbClr val="000000"/>
                </a:solidFill>
                <a:latin typeface="Arial" pitchFamily="34" charset="0"/>
                <a:ea typeface="Calibri" panose="020F0502020204030204" pitchFamily="34" charset="0"/>
                <a:cs typeface="Arial" pitchFamily="34" charset="0"/>
              </a:rPr>
              <a:t>Check</a:t>
            </a:r>
            <a:r>
              <a:rPr lang="en-US" dirty="0">
                <a:solidFill>
                  <a:srgbClr val="000000"/>
                </a:solidFill>
                <a:latin typeface="Arial" pitchFamily="34" charset="0"/>
                <a:ea typeface="Calibri" panose="020F0502020204030204" pitchFamily="34" charset="0"/>
                <a:cs typeface="Arial" pitchFamily="34" charset="0"/>
              </a:rPr>
              <a:t> </a:t>
            </a:r>
            <a:r>
              <a:rPr lang="fa-IR" dirty="0">
                <a:solidFill>
                  <a:srgbClr val="000000"/>
                </a:solidFill>
                <a:latin typeface="Arial" pitchFamily="34" charset="0"/>
                <a:ea typeface="Calibri" panose="020F0502020204030204" pitchFamily="34" charset="0"/>
                <a:cs typeface="Arial" pitchFamily="34" charset="0"/>
              </a:rPr>
              <a:t> : شاهد، آب مقطر استریل، </a:t>
            </a:r>
            <a:r>
              <a:rPr lang="en-US" sz="1600" dirty="0">
                <a:solidFill>
                  <a:srgbClr val="000000"/>
                </a:solidFill>
                <a:latin typeface="Arial" pitchFamily="34" charset="0"/>
                <a:ea typeface="Calibri" panose="020F0502020204030204" pitchFamily="34" charset="0"/>
                <a:cs typeface="Arial" pitchFamily="34" charset="0"/>
              </a:rPr>
              <a:t>DD</a:t>
            </a:r>
            <a:r>
              <a:rPr lang="fa-IR" dirty="0">
                <a:solidFill>
                  <a:srgbClr val="000000"/>
                </a:solidFill>
                <a:latin typeface="Arial" pitchFamily="34" charset="0"/>
                <a:ea typeface="Calibri" panose="020F0502020204030204" pitchFamily="34" charset="0"/>
                <a:cs typeface="Arial" pitchFamily="34" charset="0"/>
              </a:rPr>
              <a:t> : نانوسولفور سنتز سبز 10 درصد به مدت 30 دقیقه را نشان می­دهد</a:t>
            </a:r>
            <a:r>
              <a:rPr lang="fa-IR" sz="1200" dirty="0">
                <a:solidFill>
                  <a:srgbClr val="000000"/>
                </a:solidFill>
                <a:latin typeface="Arial" pitchFamily="34" charset="0"/>
                <a:ea typeface="Calibri" panose="020F0502020204030204" pitchFamily="34" charset="0"/>
                <a:cs typeface="Arial" pitchFamily="34" charset="0"/>
              </a:rPr>
              <a:t>.</a:t>
            </a:r>
            <a:endParaRPr lang="en-US" sz="1600" dirty="0">
              <a:effectLst/>
              <a:latin typeface="Arial" pitchFamily="34" charset="0"/>
              <a:ea typeface="Calibri" panose="020F0502020204030204" pitchFamily="34" charset="0"/>
              <a:cs typeface="Arial" pitchFamily="34" charset="0"/>
            </a:endParaRPr>
          </a:p>
        </p:txBody>
      </p:sp>
      <p:pic>
        <p:nvPicPr>
          <p:cNvPr id="9" name="Picture 2" descr="C:\Users\User\Desktop\Azad_University_logo-th3.png">
            <a:extLst>
              <a:ext uri="{FF2B5EF4-FFF2-40B4-BE49-F238E27FC236}">
                <a16:creationId xmlns:a16="http://schemas.microsoft.com/office/drawing/2014/main" id="{AE70CC42-0412-D746-A23D-BD91B4CC8BCA}"/>
              </a:ext>
            </a:extLst>
          </p:cNvPr>
          <p:cNvPicPr>
            <a:picLocks noChangeAspect="1" noChangeArrowheads="1"/>
          </p:cNvPicPr>
          <p:nvPr/>
        </p:nvPicPr>
        <p:blipFill>
          <a:blip r:embed="rId4" cstate="print">
            <a:clrChange>
              <a:clrFrom>
                <a:srgbClr val="FFFFFF"/>
              </a:clrFrom>
              <a:clrTo>
                <a:srgbClr val="FFFFFF">
                  <a:alpha val="0"/>
                </a:srgbClr>
              </a:clrTo>
            </a:clrChang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114792" y="152540"/>
            <a:ext cx="838200" cy="125185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0846709" y="1537854"/>
            <a:ext cx="1264005" cy="3970318"/>
          </a:xfrm>
          <a:prstGeom prst="rect">
            <a:avLst/>
          </a:prstGeom>
          <a:noFill/>
        </p:spPr>
        <p:txBody>
          <a:bodyPr wrap="square" rtlCol="0">
            <a:spAutoFit/>
          </a:bodyPr>
          <a:lstStyle/>
          <a:p>
            <a:pPr algn="ctr" rtl="1"/>
            <a:r>
              <a:rPr lang="fa-IR" sz="1400" dirty="0">
                <a:solidFill>
                  <a:prstClr val="black"/>
                </a:solidFill>
                <a:latin typeface="Arial" pitchFamily="34" charset="0"/>
                <a:cs typeface="Arial" pitchFamily="34" charset="0"/>
              </a:rPr>
              <a:t>فصل اول:</a:t>
            </a:r>
          </a:p>
          <a:p>
            <a:pPr algn="ctr" rtl="1"/>
            <a:r>
              <a:rPr lang="fa-IR" sz="1400" b="1" dirty="0">
                <a:latin typeface="Arial" pitchFamily="34" charset="0"/>
                <a:cs typeface="Arial" pitchFamily="34" charset="0"/>
              </a:rPr>
              <a:t>کلیات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دوم:</a:t>
            </a:r>
          </a:p>
          <a:p>
            <a:pPr algn="ctr" rtl="1"/>
            <a:r>
              <a:rPr lang="fa-IR" sz="1400" b="1" dirty="0">
                <a:solidFill>
                  <a:prstClr val="black"/>
                </a:solidFill>
                <a:latin typeface="Arial" pitchFamily="34" charset="0"/>
                <a:cs typeface="Arial" pitchFamily="34" charset="0"/>
              </a:rPr>
              <a:t>ادبیات تحقیق و پیشینه تحقیق</a:t>
            </a:r>
          </a:p>
          <a:p>
            <a:pPr algn="ctr" rtl="1"/>
            <a:endParaRPr lang="fa-IR" sz="1400" b="1" dirty="0">
              <a:solidFill>
                <a:prstClr val="black"/>
              </a:solidFill>
              <a:latin typeface="Arial" pitchFamily="34" charset="0"/>
              <a:cs typeface="Arial" pitchFamily="34" charset="0"/>
            </a:endParaRPr>
          </a:p>
          <a:p>
            <a:pPr algn="ctr" rtl="1"/>
            <a:r>
              <a:rPr lang="fa-IR" sz="1400" dirty="0">
                <a:latin typeface="Arial" pitchFamily="34" charset="0"/>
                <a:cs typeface="Arial" pitchFamily="34" charset="0"/>
              </a:rPr>
              <a:t>فصل سوم:</a:t>
            </a:r>
          </a:p>
          <a:p>
            <a:pPr algn="ctr" rtl="1"/>
            <a:r>
              <a:rPr lang="fa-IR" sz="1400" b="1" dirty="0">
                <a:latin typeface="Arial" pitchFamily="34" charset="0"/>
                <a:cs typeface="Arial" pitchFamily="34" charset="0"/>
              </a:rPr>
              <a:t>روش اجرای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srgbClr val="FF0000"/>
                </a:solidFill>
                <a:latin typeface="Arial" pitchFamily="34" charset="0"/>
                <a:cs typeface="Arial" pitchFamily="34" charset="0"/>
              </a:rPr>
              <a:t>فصل چهارم:</a:t>
            </a:r>
          </a:p>
          <a:p>
            <a:pPr algn="ctr" rtl="1"/>
            <a:r>
              <a:rPr lang="fa-IR" sz="1400" b="1" dirty="0">
                <a:solidFill>
                  <a:srgbClr val="FF0000"/>
                </a:solidFill>
                <a:latin typeface="Arial" pitchFamily="34" charset="0"/>
                <a:cs typeface="Arial" pitchFamily="34" charset="0"/>
              </a:rPr>
              <a:t>تجزیه و تحلیل داده‌ها</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پنجم:</a:t>
            </a:r>
          </a:p>
          <a:p>
            <a:pPr algn="ctr" rtl="1"/>
            <a:r>
              <a:rPr lang="fa-IR" sz="1400" b="1" dirty="0">
                <a:solidFill>
                  <a:prstClr val="black"/>
                </a:solidFill>
                <a:latin typeface="Arial" pitchFamily="34" charset="0"/>
                <a:cs typeface="Arial" pitchFamily="34" charset="0"/>
              </a:rPr>
              <a:t>نتیجه‌گیری و پیشنهادات</a:t>
            </a:r>
          </a:p>
        </p:txBody>
      </p:sp>
    </p:spTree>
    <p:extLst>
      <p:ext uri="{BB962C8B-B14F-4D97-AF65-F5344CB8AC3E}">
        <p14:creationId xmlns:p14="http://schemas.microsoft.com/office/powerpoint/2010/main" val="387675137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500"/>
                                        <p:tgtEl>
                                          <p:spTgt spid="10"/>
                                        </p:tgtEl>
                                      </p:cBhvr>
                                    </p:animEffect>
                                  </p:childTnLst>
                                </p:cTn>
                              </p:par>
                              <p:par>
                                <p:cTn id="12" presetID="16" presetClass="entr" presetSubtype="21"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9"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2"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0-#ppt_w/2"/>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ounded Rectangle 5"/>
          <p:cNvSpPr/>
          <p:nvPr/>
        </p:nvSpPr>
        <p:spPr>
          <a:xfrm>
            <a:off x="3286313" y="133002"/>
            <a:ext cx="5159433" cy="734291"/>
          </a:xfrm>
          <a:prstGeom prst="roundRect">
            <a:avLst/>
          </a:prstGeom>
          <a:solidFill>
            <a:schemeClr val="accent3">
              <a:lumMod val="50000"/>
              <a:alpha val="25000"/>
            </a:schemeClr>
          </a:solidFill>
          <a:ln w="9525" cap="flat" cmpd="sng" algn="ctr">
            <a:noFill/>
            <a:prstDash val="solid"/>
          </a:ln>
          <a:effectLst/>
        </p:spPr>
        <p:txBody>
          <a:bodyPr vert="horz" lIns="91440" tIns="45720" rIns="91440" bIns="45720" rtlCol="0" anchor="ctr">
            <a:normAutofit/>
          </a:bodyPr>
          <a:lstStyle/>
          <a:p>
            <a:pPr algn="ctr" defTabSz="914400" rtl="1">
              <a:spcBef>
                <a:spcPct val="0"/>
              </a:spcBef>
            </a:pPr>
            <a:r>
              <a:rPr lang="fa-IR" sz="3600" kern="0" dirty="0">
                <a:solidFill>
                  <a:schemeClr val="tx1"/>
                </a:solidFill>
                <a:latin typeface="Arial" pitchFamily="34" charset="0"/>
                <a:cs typeface="Arial" pitchFamily="34" charset="0"/>
              </a:rPr>
              <a:t>نتایج درصد جوانه­زنی در گندم  </a:t>
            </a:r>
            <a:endParaRPr lang="en-US" sz="3600" kern="0" dirty="0">
              <a:solidFill>
                <a:schemeClr val="tx1"/>
              </a:solidFill>
              <a:latin typeface="Arial" pitchFamily="34" charset="0"/>
              <a:cs typeface="Arial" pitchFamily="34" charset="0"/>
            </a:endParaRPr>
          </a:p>
        </p:txBody>
      </p:sp>
      <p:pic>
        <p:nvPicPr>
          <p:cNvPr id="7" name="Picture 6"/>
          <p:cNvPicPr/>
          <p:nvPr/>
        </p:nvPicPr>
        <p:blipFill rotWithShape="1">
          <a:blip r:embed="rId2">
            <a:duotone>
              <a:prstClr val="black"/>
              <a:schemeClr val="accent6">
                <a:tint val="45000"/>
                <a:satMod val="400000"/>
              </a:schemeClr>
            </a:duotone>
            <a:extLst>
              <a:ext uri="{BEBA8EAE-BF5A-486C-A8C5-ECC9F3942E4B}">
                <a14:imgProps xmlns:a14="http://schemas.microsoft.com/office/drawing/2010/main">
                  <a14:imgLayer r:embed="rId3">
                    <a14:imgEffect>
                      <a14:sharpenSoften amount="50000"/>
                    </a14:imgEffect>
                    <a14:imgEffect>
                      <a14:colorTemperature colorTemp="4700"/>
                    </a14:imgEffect>
                  </a14:imgLayer>
                </a14:imgProps>
              </a:ext>
              <a:ext uri="{28A0092B-C50C-407E-A947-70E740481C1C}">
                <a14:useLocalDpi xmlns:a14="http://schemas.microsoft.com/office/drawing/2010/main" val="0"/>
              </a:ext>
            </a:extLst>
          </a:blip>
          <a:srcRect l="12660" t="18529" r="15384" b="9065"/>
          <a:stretch/>
        </p:blipFill>
        <p:spPr bwMode="auto">
          <a:xfrm>
            <a:off x="1219200" y="964703"/>
            <a:ext cx="8551040" cy="391209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53640926-AAD7-44D8-BBD7-CCE9431645EC}">
              <a14:shadowObscured xmlns:a14="http://schemas.microsoft.com/office/drawing/2010/main"/>
            </a:ext>
          </a:extLst>
        </p:spPr>
      </p:pic>
      <p:sp>
        <p:nvSpPr>
          <p:cNvPr id="8" name="Rectangle 7"/>
          <p:cNvSpPr/>
          <p:nvPr/>
        </p:nvSpPr>
        <p:spPr>
          <a:xfrm>
            <a:off x="1219200" y="5014391"/>
            <a:ext cx="8551040" cy="981423"/>
          </a:xfrm>
          <a:prstGeom prst="rect">
            <a:avLst/>
          </a:prstGeom>
        </p:spPr>
        <p:txBody>
          <a:bodyPr wrap="square">
            <a:spAutoFit/>
          </a:bodyPr>
          <a:lstStyle/>
          <a:p>
            <a:pPr algn="just" rtl="1">
              <a:lnSpc>
                <a:spcPct val="107000"/>
              </a:lnSpc>
              <a:spcAft>
                <a:spcPts val="800"/>
              </a:spcAft>
              <a:tabLst>
                <a:tab pos="5492750" algn="l"/>
              </a:tabLst>
            </a:pPr>
            <a:r>
              <a:rPr lang="ar-SA" dirty="0">
                <a:solidFill>
                  <a:srgbClr val="000000"/>
                </a:solidFill>
                <a:latin typeface="Arial" pitchFamily="34" charset="0"/>
                <a:ea typeface="Calibri" panose="020F0502020204030204" pitchFamily="34" charset="0"/>
                <a:cs typeface="Arial" pitchFamily="34" charset="0"/>
              </a:rPr>
              <a:t>تیمار </a:t>
            </a:r>
            <a:r>
              <a:rPr lang="en-US" sz="1600" dirty="0">
                <a:solidFill>
                  <a:srgbClr val="000000"/>
                </a:solidFill>
                <a:latin typeface="Arial" pitchFamily="34" charset="0"/>
                <a:ea typeface="Calibri" panose="020F0502020204030204" pitchFamily="34" charset="0"/>
                <a:cs typeface="Arial" pitchFamily="34" charset="0"/>
              </a:rPr>
              <a:t>AA</a:t>
            </a:r>
            <a:r>
              <a:rPr lang="fa-IR" sz="1200" dirty="0">
                <a:solidFill>
                  <a:srgbClr val="000000"/>
                </a:solidFill>
                <a:latin typeface="Arial" pitchFamily="34" charset="0"/>
                <a:ea typeface="Calibri" panose="020F0502020204030204" pitchFamily="34" charset="0"/>
                <a:cs typeface="Arial" pitchFamily="34" charset="0"/>
              </a:rPr>
              <a:t> : </a:t>
            </a:r>
            <a:r>
              <a:rPr lang="fa-IR" dirty="0">
                <a:solidFill>
                  <a:srgbClr val="000000"/>
                </a:solidFill>
                <a:latin typeface="Arial" pitchFamily="34" charset="0"/>
                <a:ea typeface="Calibri" panose="020F0502020204030204" pitchFamily="34" charset="0"/>
                <a:cs typeface="Arial" pitchFamily="34" charset="0"/>
              </a:rPr>
              <a:t>آب ژاول ( آب </a:t>
            </a:r>
            <a:r>
              <a:rPr lang="en-GB" dirty="0">
                <a:solidFill>
                  <a:srgbClr val="000000"/>
                </a:solidFill>
                <a:latin typeface="Arial" pitchFamily="34" charset="0"/>
                <a:ea typeface="Calibri" panose="020F0502020204030204" pitchFamily="34" charset="0"/>
                <a:cs typeface="Arial" pitchFamily="34" charset="0"/>
              </a:rPr>
              <a:t>85% </a:t>
            </a:r>
            <a:r>
              <a:rPr lang="fa-IR" dirty="0">
                <a:solidFill>
                  <a:srgbClr val="000000"/>
                </a:solidFill>
                <a:latin typeface="Arial" pitchFamily="34" charset="0"/>
                <a:ea typeface="Calibri" panose="020F0502020204030204" pitchFamily="34" charset="0"/>
                <a:cs typeface="Arial" pitchFamily="34" charset="0"/>
              </a:rPr>
              <a:t>+ وایتکس </a:t>
            </a:r>
            <a:r>
              <a:rPr lang="en-GB" dirty="0">
                <a:solidFill>
                  <a:srgbClr val="000000"/>
                </a:solidFill>
                <a:latin typeface="Arial" pitchFamily="34" charset="0"/>
                <a:ea typeface="Calibri" panose="020F0502020204030204" pitchFamily="34" charset="0"/>
                <a:cs typeface="Arial" pitchFamily="34" charset="0"/>
              </a:rPr>
              <a:t>15% </a:t>
            </a:r>
            <a:r>
              <a:rPr lang="ku-Arab-IQ" dirty="0">
                <a:solidFill>
                  <a:srgbClr val="000000"/>
                </a:solidFill>
                <a:latin typeface="Arial" pitchFamily="34" charset="0"/>
                <a:ea typeface="Calibri" panose="020F0502020204030204" pitchFamily="34" charset="0"/>
                <a:cs typeface="Arial" pitchFamily="34" charset="0"/>
              </a:rPr>
              <a:t>)به مدت ١٥ دقیقه </a:t>
            </a:r>
            <a:r>
              <a:rPr lang="fa-IR" dirty="0">
                <a:solidFill>
                  <a:srgbClr val="000000"/>
                </a:solidFill>
                <a:latin typeface="Arial" pitchFamily="34" charset="0"/>
                <a:ea typeface="Calibri" panose="020F0502020204030204" pitchFamily="34" charset="0"/>
                <a:cs typeface="Arial" pitchFamily="34" charset="0"/>
              </a:rPr>
              <a:t>و الکل 5 درصد به مدت 5 دقیقه، </a:t>
            </a:r>
            <a:r>
              <a:rPr lang="en-US" sz="1600" dirty="0">
                <a:solidFill>
                  <a:srgbClr val="000000"/>
                </a:solidFill>
                <a:latin typeface="Arial" pitchFamily="34" charset="0"/>
                <a:ea typeface="Calibri" panose="020F0502020204030204" pitchFamily="34" charset="0"/>
                <a:cs typeface="Arial" pitchFamily="34" charset="0"/>
              </a:rPr>
              <a:t>BB </a:t>
            </a:r>
            <a:r>
              <a:rPr lang="fa-IR" dirty="0">
                <a:solidFill>
                  <a:srgbClr val="000000"/>
                </a:solidFill>
                <a:latin typeface="Arial" pitchFamily="34" charset="0"/>
                <a:ea typeface="Calibri" panose="020F0502020204030204" pitchFamily="34" charset="0"/>
                <a:cs typeface="Arial" pitchFamily="34" charset="0"/>
              </a:rPr>
              <a:t>:</a:t>
            </a:r>
            <a:r>
              <a:rPr lang="fa-IR" sz="1600" dirty="0">
                <a:solidFill>
                  <a:srgbClr val="000000"/>
                </a:solidFill>
                <a:latin typeface="Arial" pitchFamily="34" charset="0"/>
                <a:ea typeface="Calibri" panose="020F0502020204030204" pitchFamily="34" charset="0"/>
                <a:cs typeface="Arial" pitchFamily="34" charset="0"/>
              </a:rPr>
              <a:t> </a:t>
            </a:r>
            <a:r>
              <a:rPr lang="fa-IR" dirty="0">
                <a:solidFill>
                  <a:srgbClr val="000000"/>
                </a:solidFill>
                <a:latin typeface="Arial" pitchFamily="34" charset="0"/>
                <a:ea typeface="Calibri" panose="020F0502020204030204" pitchFamily="34" charset="0"/>
                <a:cs typeface="Arial" pitchFamily="34" charset="0"/>
              </a:rPr>
              <a:t>نانوپگان 20 درصد به مدت 2 ساعت، </a:t>
            </a:r>
            <a:r>
              <a:rPr lang="en-US" sz="1600" dirty="0">
                <a:solidFill>
                  <a:srgbClr val="000000"/>
                </a:solidFill>
                <a:latin typeface="Arial" pitchFamily="34" charset="0"/>
                <a:ea typeface="Calibri" panose="020F0502020204030204" pitchFamily="34" charset="0"/>
                <a:cs typeface="Arial" pitchFamily="34" charset="0"/>
              </a:rPr>
              <a:t>CC</a:t>
            </a:r>
            <a:r>
              <a:rPr lang="fa-IR" dirty="0">
                <a:solidFill>
                  <a:srgbClr val="000000"/>
                </a:solidFill>
                <a:latin typeface="Arial" pitchFamily="34" charset="0"/>
                <a:ea typeface="Calibri" panose="020F0502020204030204" pitchFamily="34" charset="0"/>
                <a:cs typeface="Arial" pitchFamily="34" charset="0"/>
              </a:rPr>
              <a:t> : نانوپگان 100 درصد به مدت 2 ساعت، </a:t>
            </a:r>
            <a:r>
              <a:rPr lang="en-US" sz="1600" dirty="0">
                <a:solidFill>
                  <a:srgbClr val="000000"/>
                </a:solidFill>
                <a:latin typeface="Arial" pitchFamily="34" charset="0"/>
                <a:ea typeface="Calibri" panose="020F0502020204030204" pitchFamily="34" charset="0"/>
                <a:cs typeface="Arial" pitchFamily="34" charset="0"/>
              </a:rPr>
              <a:t>Check</a:t>
            </a:r>
            <a:r>
              <a:rPr lang="en-US" dirty="0">
                <a:solidFill>
                  <a:srgbClr val="000000"/>
                </a:solidFill>
                <a:latin typeface="Arial" pitchFamily="34" charset="0"/>
                <a:ea typeface="Calibri" panose="020F0502020204030204" pitchFamily="34" charset="0"/>
                <a:cs typeface="Arial" pitchFamily="34" charset="0"/>
              </a:rPr>
              <a:t> </a:t>
            </a:r>
            <a:r>
              <a:rPr lang="fa-IR" dirty="0">
                <a:solidFill>
                  <a:srgbClr val="000000"/>
                </a:solidFill>
                <a:latin typeface="Arial" pitchFamily="34" charset="0"/>
                <a:ea typeface="Calibri" panose="020F0502020204030204" pitchFamily="34" charset="0"/>
                <a:cs typeface="Arial" pitchFamily="34" charset="0"/>
              </a:rPr>
              <a:t> : شاهد، آب مقطر استریل، </a:t>
            </a:r>
            <a:r>
              <a:rPr lang="en-US" sz="1600" dirty="0">
                <a:solidFill>
                  <a:srgbClr val="000000"/>
                </a:solidFill>
                <a:latin typeface="Arial" pitchFamily="34" charset="0"/>
                <a:ea typeface="Calibri" panose="020F0502020204030204" pitchFamily="34" charset="0"/>
                <a:cs typeface="Arial" pitchFamily="34" charset="0"/>
              </a:rPr>
              <a:t>DD</a:t>
            </a:r>
            <a:r>
              <a:rPr lang="fa-IR" dirty="0">
                <a:solidFill>
                  <a:srgbClr val="000000"/>
                </a:solidFill>
                <a:latin typeface="Arial" pitchFamily="34" charset="0"/>
                <a:ea typeface="Calibri" panose="020F0502020204030204" pitchFamily="34" charset="0"/>
                <a:cs typeface="Arial" pitchFamily="34" charset="0"/>
              </a:rPr>
              <a:t> : نانوسولفور سنتز سبز 10 درصد به مدت 30 دقیقه را نشان می­دهد</a:t>
            </a:r>
            <a:r>
              <a:rPr lang="fa-IR" sz="1200" dirty="0">
                <a:solidFill>
                  <a:srgbClr val="000000"/>
                </a:solidFill>
                <a:latin typeface="Arial" pitchFamily="34" charset="0"/>
                <a:ea typeface="Calibri" panose="020F0502020204030204" pitchFamily="34" charset="0"/>
                <a:cs typeface="Arial" pitchFamily="34" charset="0"/>
              </a:rPr>
              <a:t>.</a:t>
            </a:r>
            <a:endParaRPr lang="en-US" sz="1600" dirty="0">
              <a:effectLst/>
              <a:latin typeface="Arial" pitchFamily="34" charset="0"/>
              <a:ea typeface="Calibri" panose="020F0502020204030204" pitchFamily="34" charset="0"/>
              <a:cs typeface="Arial" pitchFamily="34" charset="0"/>
            </a:endParaRPr>
          </a:p>
        </p:txBody>
      </p:sp>
      <p:pic>
        <p:nvPicPr>
          <p:cNvPr id="9" name="Picture 2" descr="C:\Users\User\Desktop\Azad_University_logo-th3.png">
            <a:extLst>
              <a:ext uri="{FF2B5EF4-FFF2-40B4-BE49-F238E27FC236}">
                <a16:creationId xmlns:a16="http://schemas.microsoft.com/office/drawing/2014/main" id="{AE70CC42-0412-D746-A23D-BD91B4CC8BCA}"/>
              </a:ext>
            </a:extLst>
          </p:cNvPr>
          <p:cNvPicPr>
            <a:picLocks noChangeAspect="1" noChangeArrowheads="1"/>
          </p:cNvPicPr>
          <p:nvPr/>
        </p:nvPicPr>
        <p:blipFill>
          <a:blip r:embed="rId4" cstate="print">
            <a:clrChange>
              <a:clrFrom>
                <a:srgbClr val="FFFFFF"/>
              </a:clrFrom>
              <a:clrTo>
                <a:srgbClr val="FFFFFF">
                  <a:alpha val="0"/>
                </a:srgbClr>
              </a:clrTo>
            </a:clrChang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114792" y="152540"/>
            <a:ext cx="838200" cy="125185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0846709" y="1537854"/>
            <a:ext cx="1264005" cy="3970318"/>
          </a:xfrm>
          <a:prstGeom prst="rect">
            <a:avLst/>
          </a:prstGeom>
          <a:noFill/>
        </p:spPr>
        <p:txBody>
          <a:bodyPr wrap="square" rtlCol="0">
            <a:spAutoFit/>
          </a:bodyPr>
          <a:lstStyle/>
          <a:p>
            <a:pPr algn="ctr" rtl="1"/>
            <a:r>
              <a:rPr lang="fa-IR" sz="1400" dirty="0">
                <a:solidFill>
                  <a:prstClr val="black"/>
                </a:solidFill>
                <a:latin typeface="Arial" pitchFamily="34" charset="0"/>
                <a:cs typeface="Arial" pitchFamily="34" charset="0"/>
              </a:rPr>
              <a:t>فصل اول:</a:t>
            </a:r>
          </a:p>
          <a:p>
            <a:pPr algn="ctr" rtl="1"/>
            <a:r>
              <a:rPr lang="fa-IR" sz="1400" b="1" dirty="0">
                <a:latin typeface="Arial" pitchFamily="34" charset="0"/>
                <a:cs typeface="Arial" pitchFamily="34" charset="0"/>
              </a:rPr>
              <a:t>کلیات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دوم:</a:t>
            </a:r>
          </a:p>
          <a:p>
            <a:pPr algn="ctr" rtl="1"/>
            <a:r>
              <a:rPr lang="fa-IR" sz="1400" b="1" dirty="0">
                <a:solidFill>
                  <a:prstClr val="black"/>
                </a:solidFill>
                <a:latin typeface="Arial" pitchFamily="34" charset="0"/>
                <a:cs typeface="Arial" pitchFamily="34" charset="0"/>
              </a:rPr>
              <a:t>ادبیات تحقیق و پیشینه تحقیق</a:t>
            </a:r>
          </a:p>
          <a:p>
            <a:pPr algn="ctr" rtl="1"/>
            <a:endParaRPr lang="fa-IR" sz="1400" b="1" dirty="0">
              <a:solidFill>
                <a:prstClr val="black"/>
              </a:solidFill>
              <a:latin typeface="Arial" pitchFamily="34" charset="0"/>
              <a:cs typeface="Arial" pitchFamily="34" charset="0"/>
            </a:endParaRPr>
          </a:p>
          <a:p>
            <a:pPr algn="ctr" rtl="1"/>
            <a:r>
              <a:rPr lang="fa-IR" sz="1400" dirty="0">
                <a:latin typeface="Arial" pitchFamily="34" charset="0"/>
                <a:cs typeface="Arial" pitchFamily="34" charset="0"/>
              </a:rPr>
              <a:t>فصل سوم:</a:t>
            </a:r>
          </a:p>
          <a:p>
            <a:pPr algn="ctr" rtl="1"/>
            <a:r>
              <a:rPr lang="fa-IR" sz="1400" b="1" dirty="0">
                <a:latin typeface="Arial" pitchFamily="34" charset="0"/>
                <a:cs typeface="Arial" pitchFamily="34" charset="0"/>
              </a:rPr>
              <a:t>روش اجرای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srgbClr val="FF0000"/>
                </a:solidFill>
                <a:latin typeface="Arial" pitchFamily="34" charset="0"/>
                <a:cs typeface="Arial" pitchFamily="34" charset="0"/>
              </a:rPr>
              <a:t>فصل چهارم:</a:t>
            </a:r>
          </a:p>
          <a:p>
            <a:pPr algn="ctr" rtl="1"/>
            <a:r>
              <a:rPr lang="fa-IR" sz="1400" b="1" dirty="0">
                <a:solidFill>
                  <a:srgbClr val="FF0000"/>
                </a:solidFill>
                <a:latin typeface="Arial" pitchFamily="34" charset="0"/>
                <a:cs typeface="Arial" pitchFamily="34" charset="0"/>
              </a:rPr>
              <a:t>تجزیه و تحلیل داده‌ها</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پنجم:</a:t>
            </a:r>
          </a:p>
          <a:p>
            <a:pPr algn="ctr" rtl="1"/>
            <a:r>
              <a:rPr lang="fa-IR" sz="1400" b="1" dirty="0">
                <a:solidFill>
                  <a:prstClr val="black"/>
                </a:solidFill>
                <a:latin typeface="Arial" pitchFamily="34" charset="0"/>
                <a:cs typeface="Arial" pitchFamily="34" charset="0"/>
              </a:rPr>
              <a:t>نتیجه‌گیری و پیشنهادات</a:t>
            </a:r>
          </a:p>
        </p:txBody>
      </p:sp>
    </p:spTree>
    <p:extLst>
      <p:ext uri="{BB962C8B-B14F-4D97-AF65-F5344CB8AC3E}">
        <p14:creationId xmlns:p14="http://schemas.microsoft.com/office/powerpoint/2010/main" val="278369931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500"/>
                                        <p:tgtEl>
                                          <p:spTgt spid="10"/>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6">
                                            <p:bg/>
                                          </p:spTgt>
                                        </p:tgtEl>
                                        <p:attrNameLst>
                                          <p:attrName>style.visibility</p:attrName>
                                        </p:attrNameLst>
                                      </p:cBhvr>
                                      <p:to>
                                        <p:strVal val="visible"/>
                                      </p:to>
                                    </p:set>
                                    <p:anim calcmode="lin" valueType="num">
                                      <p:cBhvr>
                                        <p:cTn id="14" dur="500" fill="hold"/>
                                        <p:tgtEl>
                                          <p:spTgt spid="6">
                                            <p:bg/>
                                          </p:spTgt>
                                        </p:tgtEl>
                                        <p:attrNameLst>
                                          <p:attrName>ppt_w</p:attrName>
                                        </p:attrNameLst>
                                      </p:cBhvr>
                                      <p:tavLst>
                                        <p:tav tm="0">
                                          <p:val>
                                            <p:fltVal val="0"/>
                                          </p:val>
                                        </p:tav>
                                        <p:tav tm="100000">
                                          <p:val>
                                            <p:strVal val="#ppt_w"/>
                                          </p:val>
                                        </p:tav>
                                      </p:tavLst>
                                    </p:anim>
                                    <p:anim calcmode="lin" valueType="num">
                                      <p:cBhvr>
                                        <p:cTn id="15" dur="500" fill="hold"/>
                                        <p:tgtEl>
                                          <p:spTgt spid="6">
                                            <p:bg/>
                                          </p:spTgt>
                                        </p:tgtEl>
                                        <p:attrNameLst>
                                          <p:attrName>ppt_h</p:attrName>
                                        </p:attrNameLst>
                                      </p:cBhvr>
                                      <p:tavLst>
                                        <p:tav tm="0">
                                          <p:val>
                                            <p:fltVal val="0"/>
                                          </p:val>
                                        </p:tav>
                                        <p:tav tm="100000">
                                          <p:val>
                                            <p:strVal val="#ppt_h"/>
                                          </p:val>
                                        </p:tav>
                                      </p:tavLst>
                                    </p:anim>
                                    <p:animEffect transition="in" filter="fade">
                                      <p:cBhvr>
                                        <p:cTn id="16" dur="500"/>
                                        <p:tgtEl>
                                          <p:spTgt spid="6">
                                            <p:bg/>
                                          </p:spTgt>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p:cTn id="19"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21" dur="500"/>
                                        <p:tgtEl>
                                          <p:spTgt spid="6">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6"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arn(inHorizontal)">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37"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arn(outVertical)">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animBg="1"/>
      <p:bldP spid="8" grpId="0"/>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ounded Rectangle 5"/>
          <p:cNvSpPr/>
          <p:nvPr/>
        </p:nvSpPr>
        <p:spPr>
          <a:xfrm>
            <a:off x="3564860" y="143162"/>
            <a:ext cx="5249026" cy="734291"/>
          </a:xfrm>
          <a:prstGeom prst="roundRect">
            <a:avLst/>
          </a:prstGeom>
          <a:solidFill>
            <a:schemeClr val="accent3">
              <a:lumMod val="50000"/>
              <a:alpha val="25000"/>
            </a:schemeClr>
          </a:solidFill>
          <a:ln w="9525" cap="flat" cmpd="sng" algn="ctr">
            <a:noFill/>
            <a:prstDash val="solid"/>
          </a:ln>
          <a:effectLst/>
        </p:spPr>
        <p:txBody>
          <a:bodyPr vert="horz" lIns="91440" tIns="45720" rIns="91440" bIns="45720" rtlCol="0" anchor="ctr">
            <a:normAutofit/>
          </a:bodyPr>
          <a:lstStyle/>
          <a:p>
            <a:pPr algn="ctr" defTabSz="914400" rtl="1">
              <a:spcBef>
                <a:spcPct val="0"/>
              </a:spcBef>
            </a:pPr>
            <a:r>
              <a:rPr lang="fa-IR" sz="3600" kern="0" dirty="0">
                <a:solidFill>
                  <a:schemeClr val="tx1"/>
                </a:solidFill>
                <a:latin typeface="Arial" pitchFamily="34" charset="0"/>
                <a:cs typeface="Arial" pitchFamily="34" charset="0"/>
              </a:rPr>
              <a:t>نتایج درصد جوانه­زنی در خیار </a:t>
            </a:r>
            <a:endParaRPr lang="en-US" sz="3600" kern="0" dirty="0">
              <a:solidFill>
                <a:schemeClr val="tx1"/>
              </a:solidFill>
              <a:latin typeface="Arial" pitchFamily="34" charset="0"/>
              <a:cs typeface="Arial" pitchFamily="34" charset="0"/>
            </a:endParaRPr>
          </a:p>
        </p:txBody>
      </p:sp>
      <p:pic>
        <p:nvPicPr>
          <p:cNvPr id="7" name="Picture 6"/>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12500" t="13684" r="15225" b="12485"/>
          <a:stretch/>
        </p:blipFill>
        <p:spPr bwMode="auto">
          <a:xfrm>
            <a:off x="2011680" y="1054011"/>
            <a:ext cx="7972846" cy="3741510"/>
          </a:xfrm>
          <a:prstGeom prst="roundRect">
            <a:avLst/>
          </a:prstGeom>
          <a:ln>
            <a:noFill/>
          </a:ln>
          <a:extLst>
            <a:ext uri="{53640926-AAD7-44D8-BBD7-CCE9431645EC}">
              <a14:shadowObscured xmlns:a14="http://schemas.microsoft.com/office/drawing/2010/main"/>
            </a:ext>
          </a:extLst>
        </p:spPr>
      </p:pic>
      <p:sp>
        <p:nvSpPr>
          <p:cNvPr id="8" name="Rectangle 7"/>
          <p:cNvSpPr/>
          <p:nvPr/>
        </p:nvSpPr>
        <p:spPr>
          <a:xfrm>
            <a:off x="2011680" y="4899744"/>
            <a:ext cx="7972846" cy="981423"/>
          </a:xfrm>
          <a:prstGeom prst="rect">
            <a:avLst/>
          </a:prstGeom>
        </p:spPr>
        <p:txBody>
          <a:bodyPr wrap="square">
            <a:spAutoFit/>
          </a:bodyPr>
          <a:lstStyle/>
          <a:p>
            <a:pPr algn="just" rtl="1">
              <a:lnSpc>
                <a:spcPct val="107000"/>
              </a:lnSpc>
              <a:spcAft>
                <a:spcPts val="800"/>
              </a:spcAft>
              <a:tabLst>
                <a:tab pos="5492750" algn="l"/>
              </a:tabLst>
            </a:pPr>
            <a:r>
              <a:rPr lang="ar-SA" dirty="0">
                <a:solidFill>
                  <a:srgbClr val="000000"/>
                </a:solidFill>
                <a:latin typeface="Arial" pitchFamily="34" charset="0"/>
                <a:ea typeface="Calibri" panose="020F0502020204030204" pitchFamily="34" charset="0"/>
                <a:cs typeface="Arial" pitchFamily="34" charset="0"/>
              </a:rPr>
              <a:t>تیمار </a:t>
            </a:r>
            <a:r>
              <a:rPr lang="en-US" sz="1600" dirty="0">
                <a:solidFill>
                  <a:srgbClr val="000000"/>
                </a:solidFill>
                <a:latin typeface="Arial" pitchFamily="34" charset="0"/>
                <a:ea typeface="Calibri" panose="020F0502020204030204" pitchFamily="34" charset="0"/>
                <a:cs typeface="Arial" pitchFamily="34" charset="0"/>
              </a:rPr>
              <a:t>AA</a:t>
            </a:r>
            <a:r>
              <a:rPr lang="fa-IR" sz="1200" dirty="0">
                <a:solidFill>
                  <a:srgbClr val="000000"/>
                </a:solidFill>
                <a:latin typeface="Arial" pitchFamily="34" charset="0"/>
                <a:ea typeface="Calibri" panose="020F0502020204030204" pitchFamily="34" charset="0"/>
                <a:cs typeface="Arial" pitchFamily="34" charset="0"/>
              </a:rPr>
              <a:t> : </a:t>
            </a:r>
            <a:r>
              <a:rPr lang="fa-IR" dirty="0">
                <a:solidFill>
                  <a:srgbClr val="000000"/>
                </a:solidFill>
                <a:latin typeface="Arial" pitchFamily="34" charset="0"/>
                <a:ea typeface="Calibri" panose="020F0502020204030204" pitchFamily="34" charset="0"/>
                <a:cs typeface="Arial" pitchFamily="34" charset="0"/>
              </a:rPr>
              <a:t>آب ژاول ( آب </a:t>
            </a:r>
            <a:r>
              <a:rPr lang="en-GB" dirty="0">
                <a:solidFill>
                  <a:srgbClr val="000000"/>
                </a:solidFill>
                <a:latin typeface="Arial" pitchFamily="34" charset="0"/>
                <a:ea typeface="Calibri" panose="020F0502020204030204" pitchFamily="34" charset="0"/>
                <a:cs typeface="Arial" pitchFamily="34" charset="0"/>
              </a:rPr>
              <a:t>85% </a:t>
            </a:r>
            <a:r>
              <a:rPr lang="fa-IR" dirty="0">
                <a:solidFill>
                  <a:srgbClr val="000000"/>
                </a:solidFill>
                <a:latin typeface="Arial" pitchFamily="34" charset="0"/>
                <a:ea typeface="Calibri" panose="020F0502020204030204" pitchFamily="34" charset="0"/>
                <a:cs typeface="Arial" pitchFamily="34" charset="0"/>
              </a:rPr>
              <a:t>+ وایتکس </a:t>
            </a:r>
            <a:r>
              <a:rPr lang="en-GB" dirty="0">
                <a:solidFill>
                  <a:srgbClr val="000000"/>
                </a:solidFill>
                <a:latin typeface="Arial" pitchFamily="34" charset="0"/>
                <a:ea typeface="Calibri" panose="020F0502020204030204" pitchFamily="34" charset="0"/>
                <a:cs typeface="Arial" pitchFamily="34" charset="0"/>
              </a:rPr>
              <a:t>15% </a:t>
            </a:r>
            <a:r>
              <a:rPr lang="ku-Arab-IQ" dirty="0">
                <a:solidFill>
                  <a:srgbClr val="000000"/>
                </a:solidFill>
                <a:latin typeface="Arial" pitchFamily="34" charset="0"/>
                <a:ea typeface="Calibri" panose="020F0502020204030204" pitchFamily="34" charset="0"/>
                <a:cs typeface="Arial" pitchFamily="34" charset="0"/>
              </a:rPr>
              <a:t>)به مدت ١٥ دقیقه </a:t>
            </a:r>
            <a:r>
              <a:rPr lang="fa-IR" dirty="0">
                <a:solidFill>
                  <a:srgbClr val="000000"/>
                </a:solidFill>
                <a:latin typeface="Arial" pitchFamily="34" charset="0"/>
                <a:ea typeface="Calibri" panose="020F0502020204030204" pitchFamily="34" charset="0"/>
                <a:cs typeface="Arial" pitchFamily="34" charset="0"/>
              </a:rPr>
              <a:t>و الکل 5 درصد به مدت 5 دقیقه، </a:t>
            </a:r>
            <a:r>
              <a:rPr lang="en-US" sz="1600" dirty="0">
                <a:solidFill>
                  <a:srgbClr val="000000"/>
                </a:solidFill>
                <a:latin typeface="Arial" pitchFamily="34" charset="0"/>
                <a:ea typeface="Calibri" panose="020F0502020204030204" pitchFamily="34" charset="0"/>
                <a:cs typeface="Arial" pitchFamily="34" charset="0"/>
              </a:rPr>
              <a:t>BB </a:t>
            </a:r>
            <a:r>
              <a:rPr lang="fa-IR" dirty="0">
                <a:solidFill>
                  <a:srgbClr val="000000"/>
                </a:solidFill>
                <a:latin typeface="Arial" pitchFamily="34" charset="0"/>
                <a:ea typeface="Calibri" panose="020F0502020204030204" pitchFamily="34" charset="0"/>
                <a:cs typeface="Arial" pitchFamily="34" charset="0"/>
              </a:rPr>
              <a:t>:</a:t>
            </a:r>
            <a:r>
              <a:rPr lang="fa-IR" sz="1600" dirty="0">
                <a:solidFill>
                  <a:srgbClr val="000000"/>
                </a:solidFill>
                <a:latin typeface="Arial" pitchFamily="34" charset="0"/>
                <a:ea typeface="Calibri" panose="020F0502020204030204" pitchFamily="34" charset="0"/>
                <a:cs typeface="Arial" pitchFamily="34" charset="0"/>
              </a:rPr>
              <a:t> </a:t>
            </a:r>
            <a:r>
              <a:rPr lang="fa-IR" dirty="0">
                <a:solidFill>
                  <a:srgbClr val="000000"/>
                </a:solidFill>
                <a:latin typeface="Arial" pitchFamily="34" charset="0"/>
                <a:ea typeface="Calibri" panose="020F0502020204030204" pitchFamily="34" charset="0"/>
                <a:cs typeface="Arial" pitchFamily="34" charset="0"/>
              </a:rPr>
              <a:t>نانوپگان 20 درصد به مدت 2 ساعت، </a:t>
            </a:r>
            <a:r>
              <a:rPr lang="en-US" sz="1600" dirty="0">
                <a:solidFill>
                  <a:srgbClr val="000000"/>
                </a:solidFill>
                <a:latin typeface="Arial" pitchFamily="34" charset="0"/>
                <a:ea typeface="Calibri" panose="020F0502020204030204" pitchFamily="34" charset="0"/>
                <a:cs typeface="Arial" pitchFamily="34" charset="0"/>
              </a:rPr>
              <a:t>CC</a:t>
            </a:r>
            <a:r>
              <a:rPr lang="fa-IR" dirty="0">
                <a:solidFill>
                  <a:srgbClr val="000000"/>
                </a:solidFill>
                <a:latin typeface="Arial" pitchFamily="34" charset="0"/>
                <a:ea typeface="Calibri" panose="020F0502020204030204" pitchFamily="34" charset="0"/>
                <a:cs typeface="Arial" pitchFamily="34" charset="0"/>
              </a:rPr>
              <a:t> : نانوپگان 100 درصد به مدت 2 ساعت، </a:t>
            </a:r>
            <a:r>
              <a:rPr lang="en-US" sz="1600" dirty="0">
                <a:solidFill>
                  <a:srgbClr val="000000"/>
                </a:solidFill>
                <a:latin typeface="Arial" pitchFamily="34" charset="0"/>
                <a:ea typeface="Calibri" panose="020F0502020204030204" pitchFamily="34" charset="0"/>
                <a:cs typeface="Arial" pitchFamily="34" charset="0"/>
              </a:rPr>
              <a:t>Check</a:t>
            </a:r>
            <a:r>
              <a:rPr lang="en-US" dirty="0">
                <a:solidFill>
                  <a:srgbClr val="000000"/>
                </a:solidFill>
                <a:latin typeface="Arial" pitchFamily="34" charset="0"/>
                <a:ea typeface="Calibri" panose="020F0502020204030204" pitchFamily="34" charset="0"/>
                <a:cs typeface="Arial" pitchFamily="34" charset="0"/>
              </a:rPr>
              <a:t> </a:t>
            </a:r>
            <a:r>
              <a:rPr lang="fa-IR" dirty="0">
                <a:solidFill>
                  <a:srgbClr val="000000"/>
                </a:solidFill>
                <a:latin typeface="Arial" pitchFamily="34" charset="0"/>
                <a:ea typeface="Calibri" panose="020F0502020204030204" pitchFamily="34" charset="0"/>
                <a:cs typeface="Arial" pitchFamily="34" charset="0"/>
              </a:rPr>
              <a:t> : شاهد، آب مقطر استریل، </a:t>
            </a:r>
            <a:r>
              <a:rPr lang="en-US" sz="1600" dirty="0">
                <a:solidFill>
                  <a:srgbClr val="000000"/>
                </a:solidFill>
                <a:latin typeface="Arial" pitchFamily="34" charset="0"/>
                <a:ea typeface="Calibri" panose="020F0502020204030204" pitchFamily="34" charset="0"/>
                <a:cs typeface="Arial" pitchFamily="34" charset="0"/>
              </a:rPr>
              <a:t>DD</a:t>
            </a:r>
            <a:r>
              <a:rPr lang="fa-IR" dirty="0">
                <a:solidFill>
                  <a:srgbClr val="000000"/>
                </a:solidFill>
                <a:latin typeface="Arial" pitchFamily="34" charset="0"/>
                <a:ea typeface="Calibri" panose="020F0502020204030204" pitchFamily="34" charset="0"/>
                <a:cs typeface="Arial" pitchFamily="34" charset="0"/>
              </a:rPr>
              <a:t> : نانوسولفور سنتز سبز 10 درصد به مدت 30 دقیقه را نشان می­دهد</a:t>
            </a:r>
            <a:r>
              <a:rPr lang="fa-IR" sz="1200" dirty="0">
                <a:solidFill>
                  <a:srgbClr val="000000"/>
                </a:solidFill>
                <a:latin typeface="Arial" pitchFamily="34" charset="0"/>
                <a:ea typeface="Calibri" panose="020F0502020204030204" pitchFamily="34" charset="0"/>
                <a:cs typeface="Arial" pitchFamily="34" charset="0"/>
              </a:rPr>
              <a:t>.</a:t>
            </a:r>
            <a:endParaRPr lang="en-US" sz="1600" dirty="0">
              <a:effectLst/>
              <a:latin typeface="Arial" pitchFamily="34" charset="0"/>
              <a:ea typeface="Calibri" panose="020F0502020204030204" pitchFamily="34" charset="0"/>
              <a:cs typeface="Arial" pitchFamily="34" charset="0"/>
            </a:endParaRPr>
          </a:p>
        </p:txBody>
      </p:sp>
      <p:pic>
        <p:nvPicPr>
          <p:cNvPr id="9" name="Picture 2" descr="C:\Users\User\Desktop\Azad_University_logo-th3.png">
            <a:extLst>
              <a:ext uri="{FF2B5EF4-FFF2-40B4-BE49-F238E27FC236}">
                <a16:creationId xmlns:a16="http://schemas.microsoft.com/office/drawing/2014/main" id="{AE70CC42-0412-D746-A23D-BD91B4CC8BCA}"/>
              </a:ext>
            </a:extLst>
          </p:cNvPr>
          <p:cNvPicPr>
            <a:picLocks noChangeAspect="1" noChangeArrowheads="1"/>
          </p:cNvPicPr>
          <p:nvPr/>
        </p:nvPicPr>
        <p:blipFill>
          <a:blip r:embed="rId4" cstate="print">
            <a:clrChange>
              <a:clrFrom>
                <a:srgbClr val="FFFFFF"/>
              </a:clrFrom>
              <a:clrTo>
                <a:srgbClr val="FFFFFF">
                  <a:alpha val="0"/>
                </a:srgbClr>
              </a:clrTo>
            </a:clrChang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114792" y="152540"/>
            <a:ext cx="838200" cy="125185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0846709" y="1537854"/>
            <a:ext cx="1264005" cy="3970318"/>
          </a:xfrm>
          <a:prstGeom prst="rect">
            <a:avLst/>
          </a:prstGeom>
          <a:noFill/>
        </p:spPr>
        <p:txBody>
          <a:bodyPr wrap="square" rtlCol="0">
            <a:spAutoFit/>
          </a:bodyPr>
          <a:lstStyle/>
          <a:p>
            <a:pPr algn="ctr" rtl="1"/>
            <a:r>
              <a:rPr lang="fa-IR" sz="1400" dirty="0">
                <a:solidFill>
                  <a:prstClr val="black"/>
                </a:solidFill>
                <a:latin typeface="Arial" pitchFamily="34" charset="0"/>
                <a:cs typeface="Arial" pitchFamily="34" charset="0"/>
              </a:rPr>
              <a:t>فصل اول:</a:t>
            </a:r>
          </a:p>
          <a:p>
            <a:pPr algn="ctr" rtl="1"/>
            <a:r>
              <a:rPr lang="fa-IR" sz="1400" b="1" dirty="0">
                <a:latin typeface="Arial" pitchFamily="34" charset="0"/>
                <a:cs typeface="Arial" pitchFamily="34" charset="0"/>
              </a:rPr>
              <a:t>کلیات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دوم:</a:t>
            </a:r>
          </a:p>
          <a:p>
            <a:pPr algn="ctr" rtl="1"/>
            <a:r>
              <a:rPr lang="fa-IR" sz="1400" b="1" dirty="0">
                <a:solidFill>
                  <a:prstClr val="black"/>
                </a:solidFill>
                <a:latin typeface="Arial" pitchFamily="34" charset="0"/>
                <a:cs typeface="Arial" pitchFamily="34" charset="0"/>
              </a:rPr>
              <a:t>ادبیات تحقیق و پیشینه تحقیق</a:t>
            </a:r>
          </a:p>
          <a:p>
            <a:pPr algn="ctr" rtl="1"/>
            <a:endParaRPr lang="fa-IR" sz="1400" b="1" dirty="0">
              <a:solidFill>
                <a:prstClr val="black"/>
              </a:solidFill>
              <a:latin typeface="Arial" pitchFamily="34" charset="0"/>
              <a:cs typeface="Arial" pitchFamily="34" charset="0"/>
            </a:endParaRPr>
          </a:p>
          <a:p>
            <a:pPr algn="ctr" rtl="1"/>
            <a:r>
              <a:rPr lang="fa-IR" sz="1400" dirty="0">
                <a:latin typeface="Arial" pitchFamily="34" charset="0"/>
                <a:cs typeface="Arial" pitchFamily="34" charset="0"/>
              </a:rPr>
              <a:t>فصل سوم:</a:t>
            </a:r>
          </a:p>
          <a:p>
            <a:pPr algn="ctr" rtl="1"/>
            <a:r>
              <a:rPr lang="fa-IR" sz="1400" b="1" dirty="0">
                <a:latin typeface="Arial" pitchFamily="34" charset="0"/>
                <a:cs typeface="Arial" pitchFamily="34" charset="0"/>
              </a:rPr>
              <a:t>روش اجرای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srgbClr val="FF0000"/>
                </a:solidFill>
                <a:latin typeface="Arial" pitchFamily="34" charset="0"/>
                <a:cs typeface="Arial" pitchFamily="34" charset="0"/>
              </a:rPr>
              <a:t>فصل چهارم:</a:t>
            </a:r>
          </a:p>
          <a:p>
            <a:pPr algn="ctr" rtl="1"/>
            <a:r>
              <a:rPr lang="fa-IR" sz="1400" b="1" dirty="0">
                <a:solidFill>
                  <a:srgbClr val="FF0000"/>
                </a:solidFill>
                <a:latin typeface="Arial" pitchFamily="34" charset="0"/>
                <a:cs typeface="Arial" pitchFamily="34" charset="0"/>
              </a:rPr>
              <a:t>تجزیه و تحلیل داده‌ها</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پنجم:</a:t>
            </a:r>
          </a:p>
          <a:p>
            <a:pPr algn="ctr" rtl="1"/>
            <a:r>
              <a:rPr lang="fa-IR" sz="1400" b="1" dirty="0">
                <a:solidFill>
                  <a:prstClr val="black"/>
                </a:solidFill>
                <a:latin typeface="Arial" pitchFamily="34" charset="0"/>
                <a:cs typeface="Arial" pitchFamily="34" charset="0"/>
              </a:rPr>
              <a:t>نتیجه‌گیری و پیشنهادات</a:t>
            </a:r>
          </a:p>
        </p:txBody>
      </p:sp>
    </p:spTree>
    <p:extLst>
      <p:ext uri="{BB962C8B-B14F-4D97-AF65-F5344CB8AC3E}">
        <p14:creationId xmlns:p14="http://schemas.microsoft.com/office/powerpoint/2010/main" val="264738545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500"/>
                                        <p:tgtEl>
                                          <p:spTgt spid="10"/>
                                        </p:tgtEl>
                                      </p:cBhvr>
                                    </p:animEffect>
                                  </p:childTnLst>
                                </p:cTn>
                              </p:par>
                              <p:par>
                                <p:cTn id="12" presetID="18" presetClass="emph" presetSubtype="0" fill="hold" nodeType="withEffect">
                                  <p:stCondLst>
                                    <p:cond delay="0"/>
                                  </p:stCondLst>
                                  <p:iterate type="lt">
                                    <p:tmPct val="4000"/>
                                  </p:iterate>
                                  <p:childTnLst>
                                    <p:set>
                                      <p:cBhvr override="childStyle">
                                        <p:cTn id="13" dur="500" fill="hold"/>
                                        <p:tgtEl>
                                          <p:spTgt spid="10">
                                            <p:txEl>
                                              <p:pRg st="9" end="9"/>
                                            </p:txEl>
                                          </p:spTgt>
                                        </p:tgtEl>
                                        <p:attrNameLst>
                                          <p:attrName>style.textDecorationUnderline</p:attrName>
                                        </p:attrNameLst>
                                      </p:cBhvr>
                                      <p:to>
                                        <p:strVal val="true"/>
                                      </p:to>
                                    </p:set>
                                  </p:childTnLst>
                                </p:cTn>
                              </p:par>
                              <p:par>
                                <p:cTn id="14" presetID="18" presetClass="emph" presetSubtype="0" fill="hold" nodeType="withEffect">
                                  <p:stCondLst>
                                    <p:cond delay="100"/>
                                  </p:stCondLst>
                                  <p:iterate type="lt">
                                    <p:tmPct val="4000"/>
                                  </p:iterate>
                                  <p:childTnLst>
                                    <p:set>
                                      <p:cBhvr override="childStyle">
                                        <p:cTn id="15" dur="500" fill="hold"/>
                                        <p:tgtEl>
                                          <p:spTgt spid="10">
                                            <p:txEl>
                                              <p:pRg st="10" end="10"/>
                                            </p:txEl>
                                          </p:spTgt>
                                        </p:tgtEl>
                                        <p:attrNameLst>
                                          <p:attrName>style.textDecorationUnderline</p:attrName>
                                        </p:attrNameLst>
                                      </p:cBhvr>
                                      <p:to>
                                        <p:strVal val="true"/>
                                      </p:to>
                                    </p:set>
                                  </p:childTnLst>
                                </p:cTn>
                              </p:par>
                            </p:childTnLst>
                          </p:cTn>
                        </p:par>
                        <p:par>
                          <p:cTn id="16" fill="hold">
                            <p:stCondLst>
                              <p:cond delay="1440"/>
                            </p:stCondLst>
                            <p:childTnLst>
                              <p:par>
                                <p:cTn id="17" presetID="2" presetClass="entr" presetSubtype="4"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0-#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ounded Rectangle 5"/>
          <p:cNvSpPr/>
          <p:nvPr/>
        </p:nvSpPr>
        <p:spPr>
          <a:xfrm>
            <a:off x="3538075" y="152540"/>
            <a:ext cx="5302595" cy="911926"/>
          </a:xfrm>
          <a:prstGeom prst="roundRect">
            <a:avLst/>
          </a:prstGeom>
          <a:solidFill>
            <a:schemeClr val="accent3">
              <a:lumMod val="50000"/>
              <a:alpha val="25000"/>
            </a:schemeClr>
          </a:solidFill>
          <a:ln w="9525" cap="flat" cmpd="sng" algn="ctr">
            <a:noFill/>
            <a:prstDash val="solid"/>
          </a:ln>
          <a:effectLst/>
        </p:spPr>
        <p:txBody>
          <a:bodyPr vert="horz" lIns="91440" tIns="45720" rIns="91440" bIns="45720" rtlCol="0" anchor="ctr">
            <a:normAutofit fontScale="85000" lnSpcReduction="10000"/>
          </a:bodyPr>
          <a:lstStyle/>
          <a:p>
            <a:pPr algn="ctr" defTabSz="914400" rtl="1">
              <a:spcBef>
                <a:spcPct val="0"/>
              </a:spcBef>
            </a:pPr>
            <a:r>
              <a:rPr lang="fa-IR" sz="3600" kern="0" dirty="0">
                <a:solidFill>
                  <a:schemeClr val="tx1"/>
                </a:solidFill>
                <a:latin typeface="Arial" pitchFamily="34" charset="0"/>
                <a:cs typeface="Arial" pitchFamily="34" charset="0"/>
              </a:rPr>
              <a:t>نتایج درصد جوانه­زنی در گوجه فرنگی </a:t>
            </a:r>
            <a:endParaRPr lang="en-US" sz="3600" kern="0" dirty="0">
              <a:solidFill>
                <a:schemeClr val="tx1"/>
              </a:solidFill>
              <a:latin typeface="Arial" pitchFamily="34" charset="0"/>
              <a:cs typeface="Arial" pitchFamily="34" charset="0"/>
            </a:endParaRPr>
          </a:p>
        </p:txBody>
      </p:sp>
      <p:pic>
        <p:nvPicPr>
          <p:cNvPr id="7" name="Picture 6"/>
          <p:cNvPicPr/>
          <p:nvPr/>
        </p:nvPicPr>
        <p:blipFill rotWithShape="1">
          <a:blip r:embed="rId2">
            <a:extLst>
              <a:ext uri="{28A0092B-C50C-407E-A947-70E740481C1C}">
                <a14:useLocalDpi xmlns:a14="http://schemas.microsoft.com/office/drawing/2010/main" val="0"/>
              </a:ext>
            </a:extLst>
          </a:blip>
          <a:srcRect l="12340" t="13113" r="15545" b="15907"/>
          <a:stretch/>
        </p:blipFill>
        <p:spPr bwMode="auto">
          <a:xfrm>
            <a:off x="1778000" y="1254761"/>
            <a:ext cx="8113681" cy="3723640"/>
          </a:xfrm>
          <a:prstGeom prst="roundRect">
            <a:avLst/>
          </a:prstGeom>
          <a:noFill/>
          <a:ln>
            <a:noFill/>
          </a:ln>
          <a:extLst>
            <a:ext uri="{53640926-AAD7-44D8-BBD7-CCE9431645EC}">
              <a14:shadowObscured xmlns:a14="http://schemas.microsoft.com/office/drawing/2010/main"/>
            </a:ext>
          </a:extLst>
        </p:spPr>
      </p:pic>
      <p:sp>
        <p:nvSpPr>
          <p:cNvPr id="8" name="Rectangle 7"/>
          <p:cNvSpPr/>
          <p:nvPr/>
        </p:nvSpPr>
        <p:spPr>
          <a:xfrm>
            <a:off x="1777999" y="5201921"/>
            <a:ext cx="8113681" cy="981423"/>
          </a:xfrm>
          <a:prstGeom prst="rect">
            <a:avLst/>
          </a:prstGeom>
        </p:spPr>
        <p:txBody>
          <a:bodyPr wrap="square">
            <a:spAutoFit/>
          </a:bodyPr>
          <a:lstStyle/>
          <a:p>
            <a:pPr algn="just" rtl="1">
              <a:lnSpc>
                <a:spcPct val="107000"/>
              </a:lnSpc>
              <a:spcAft>
                <a:spcPts val="800"/>
              </a:spcAft>
              <a:tabLst>
                <a:tab pos="5492750" algn="l"/>
              </a:tabLst>
            </a:pPr>
            <a:r>
              <a:rPr lang="ar-SA" dirty="0">
                <a:solidFill>
                  <a:srgbClr val="000000"/>
                </a:solidFill>
                <a:latin typeface="Arial" pitchFamily="34" charset="0"/>
                <a:ea typeface="Calibri" panose="020F0502020204030204" pitchFamily="34" charset="0"/>
                <a:cs typeface="Arial" pitchFamily="34" charset="0"/>
              </a:rPr>
              <a:t>تیمار </a:t>
            </a:r>
            <a:r>
              <a:rPr lang="en-US" sz="1600" dirty="0">
                <a:solidFill>
                  <a:srgbClr val="000000"/>
                </a:solidFill>
                <a:latin typeface="Arial" pitchFamily="34" charset="0"/>
                <a:ea typeface="Calibri" panose="020F0502020204030204" pitchFamily="34" charset="0"/>
                <a:cs typeface="Arial" pitchFamily="34" charset="0"/>
              </a:rPr>
              <a:t>AA</a:t>
            </a:r>
            <a:r>
              <a:rPr lang="fa-IR" sz="1200" dirty="0">
                <a:solidFill>
                  <a:srgbClr val="000000"/>
                </a:solidFill>
                <a:latin typeface="Arial" pitchFamily="34" charset="0"/>
                <a:ea typeface="Calibri" panose="020F0502020204030204" pitchFamily="34" charset="0"/>
                <a:cs typeface="Arial" pitchFamily="34" charset="0"/>
              </a:rPr>
              <a:t> : </a:t>
            </a:r>
            <a:r>
              <a:rPr lang="fa-IR" dirty="0">
                <a:solidFill>
                  <a:srgbClr val="000000"/>
                </a:solidFill>
                <a:latin typeface="Arial" pitchFamily="34" charset="0"/>
                <a:ea typeface="Calibri" panose="020F0502020204030204" pitchFamily="34" charset="0"/>
                <a:cs typeface="Arial" pitchFamily="34" charset="0"/>
              </a:rPr>
              <a:t>آب ژاول ( آب </a:t>
            </a:r>
            <a:r>
              <a:rPr lang="en-GB" dirty="0">
                <a:solidFill>
                  <a:srgbClr val="000000"/>
                </a:solidFill>
                <a:latin typeface="Arial" pitchFamily="34" charset="0"/>
                <a:ea typeface="Calibri" panose="020F0502020204030204" pitchFamily="34" charset="0"/>
                <a:cs typeface="Arial" pitchFamily="34" charset="0"/>
              </a:rPr>
              <a:t>85% </a:t>
            </a:r>
            <a:r>
              <a:rPr lang="fa-IR" dirty="0">
                <a:solidFill>
                  <a:srgbClr val="000000"/>
                </a:solidFill>
                <a:latin typeface="Arial" pitchFamily="34" charset="0"/>
                <a:ea typeface="Calibri" panose="020F0502020204030204" pitchFamily="34" charset="0"/>
                <a:cs typeface="Arial" pitchFamily="34" charset="0"/>
              </a:rPr>
              <a:t>+ وایتکس </a:t>
            </a:r>
            <a:r>
              <a:rPr lang="en-GB" dirty="0">
                <a:solidFill>
                  <a:srgbClr val="000000"/>
                </a:solidFill>
                <a:latin typeface="Arial" pitchFamily="34" charset="0"/>
                <a:ea typeface="Calibri" panose="020F0502020204030204" pitchFamily="34" charset="0"/>
                <a:cs typeface="Arial" pitchFamily="34" charset="0"/>
              </a:rPr>
              <a:t>15% </a:t>
            </a:r>
            <a:r>
              <a:rPr lang="ku-Arab-IQ" dirty="0">
                <a:solidFill>
                  <a:srgbClr val="000000"/>
                </a:solidFill>
                <a:latin typeface="Arial" pitchFamily="34" charset="0"/>
                <a:ea typeface="Calibri" panose="020F0502020204030204" pitchFamily="34" charset="0"/>
                <a:cs typeface="Arial" pitchFamily="34" charset="0"/>
              </a:rPr>
              <a:t>)به مدت ١٥ دقیقه </a:t>
            </a:r>
            <a:r>
              <a:rPr lang="fa-IR" dirty="0">
                <a:solidFill>
                  <a:srgbClr val="000000"/>
                </a:solidFill>
                <a:latin typeface="Arial" pitchFamily="34" charset="0"/>
                <a:ea typeface="Calibri" panose="020F0502020204030204" pitchFamily="34" charset="0"/>
                <a:cs typeface="Arial" pitchFamily="34" charset="0"/>
              </a:rPr>
              <a:t>و الکل 5 درصد به مدت 5 دقیقه، </a:t>
            </a:r>
            <a:r>
              <a:rPr lang="en-US" sz="1600" dirty="0">
                <a:solidFill>
                  <a:srgbClr val="000000"/>
                </a:solidFill>
                <a:latin typeface="Arial" pitchFamily="34" charset="0"/>
                <a:ea typeface="Calibri" panose="020F0502020204030204" pitchFamily="34" charset="0"/>
                <a:cs typeface="Arial" pitchFamily="34" charset="0"/>
              </a:rPr>
              <a:t>BB </a:t>
            </a:r>
            <a:r>
              <a:rPr lang="fa-IR" dirty="0">
                <a:solidFill>
                  <a:srgbClr val="000000"/>
                </a:solidFill>
                <a:latin typeface="Arial" pitchFamily="34" charset="0"/>
                <a:ea typeface="Calibri" panose="020F0502020204030204" pitchFamily="34" charset="0"/>
                <a:cs typeface="Arial" pitchFamily="34" charset="0"/>
              </a:rPr>
              <a:t>:</a:t>
            </a:r>
            <a:r>
              <a:rPr lang="fa-IR" sz="1600" dirty="0">
                <a:solidFill>
                  <a:srgbClr val="000000"/>
                </a:solidFill>
                <a:latin typeface="Arial" pitchFamily="34" charset="0"/>
                <a:ea typeface="Calibri" panose="020F0502020204030204" pitchFamily="34" charset="0"/>
                <a:cs typeface="Arial" pitchFamily="34" charset="0"/>
              </a:rPr>
              <a:t> </a:t>
            </a:r>
            <a:r>
              <a:rPr lang="fa-IR" dirty="0">
                <a:solidFill>
                  <a:srgbClr val="000000"/>
                </a:solidFill>
                <a:latin typeface="Arial" pitchFamily="34" charset="0"/>
                <a:ea typeface="Calibri" panose="020F0502020204030204" pitchFamily="34" charset="0"/>
                <a:cs typeface="Arial" pitchFamily="34" charset="0"/>
              </a:rPr>
              <a:t>نانوپگان 20 درصد به مدت 2 ساعت، </a:t>
            </a:r>
            <a:r>
              <a:rPr lang="en-US" sz="1600" dirty="0">
                <a:solidFill>
                  <a:srgbClr val="000000"/>
                </a:solidFill>
                <a:latin typeface="Arial" pitchFamily="34" charset="0"/>
                <a:ea typeface="Calibri" panose="020F0502020204030204" pitchFamily="34" charset="0"/>
                <a:cs typeface="Arial" pitchFamily="34" charset="0"/>
              </a:rPr>
              <a:t>CC</a:t>
            </a:r>
            <a:r>
              <a:rPr lang="fa-IR" dirty="0">
                <a:solidFill>
                  <a:srgbClr val="000000"/>
                </a:solidFill>
                <a:latin typeface="Arial" pitchFamily="34" charset="0"/>
                <a:ea typeface="Calibri" panose="020F0502020204030204" pitchFamily="34" charset="0"/>
                <a:cs typeface="Arial" pitchFamily="34" charset="0"/>
              </a:rPr>
              <a:t> : نانوپگان 100 درصد به مدت 2 ساعت، </a:t>
            </a:r>
            <a:r>
              <a:rPr lang="en-US" sz="1600" dirty="0">
                <a:solidFill>
                  <a:srgbClr val="000000"/>
                </a:solidFill>
                <a:latin typeface="Arial" pitchFamily="34" charset="0"/>
                <a:ea typeface="Calibri" panose="020F0502020204030204" pitchFamily="34" charset="0"/>
                <a:cs typeface="Arial" pitchFamily="34" charset="0"/>
              </a:rPr>
              <a:t>Check</a:t>
            </a:r>
            <a:r>
              <a:rPr lang="en-US" dirty="0">
                <a:solidFill>
                  <a:srgbClr val="000000"/>
                </a:solidFill>
                <a:latin typeface="Arial" pitchFamily="34" charset="0"/>
                <a:ea typeface="Calibri" panose="020F0502020204030204" pitchFamily="34" charset="0"/>
                <a:cs typeface="Arial" pitchFamily="34" charset="0"/>
              </a:rPr>
              <a:t> </a:t>
            </a:r>
            <a:r>
              <a:rPr lang="fa-IR" dirty="0">
                <a:solidFill>
                  <a:srgbClr val="000000"/>
                </a:solidFill>
                <a:latin typeface="Arial" pitchFamily="34" charset="0"/>
                <a:ea typeface="Calibri" panose="020F0502020204030204" pitchFamily="34" charset="0"/>
                <a:cs typeface="Arial" pitchFamily="34" charset="0"/>
              </a:rPr>
              <a:t> : شاهد، آب مقطر استریل، </a:t>
            </a:r>
            <a:r>
              <a:rPr lang="en-US" sz="1600" dirty="0">
                <a:solidFill>
                  <a:srgbClr val="000000"/>
                </a:solidFill>
                <a:latin typeface="Arial" pitchFamily="34" charset="0"/>
                <a:ea typeface="Calibri" panose="020F0502020204030204" pitchFamily="34" charset="0"/>
                <a:cs typeface="Arial" pitchFamily="34" charset="0"/>
              </a:rPr>
              <a:t>DD</a:t>
            </a:r>
            <a:r>
              <a:rPr lang="fa-IR" dirty="0">
                <a:solidFill>
                  <a:srgbClr val="000000"/>
                </a:solidFill>
                <a:latin typeface="Arial" pitchFamily="34" charset="0"/>
                <a:ea typeface="Calibri" panose="020F0502020204030204" pitchFamily="34" charset="0"/>
                <a:cs typeface="Arial" pitchFamily="34" charset="0"/>
              </a:rPr>
              <a:t> : نانوسولفور سنتز سبز 10 درصد به مدت 30 دقیقه را نشان می­دهد</a:t>
            </a:r>
            <a:r>
              <a:rPr lang="fa-IR" sz="1200" dirty="0">
                <a:solidFill>
                  <a:srgbClr val="000000"/>
                </a:solidFill>
                <a:latin typeface="Arial" pitchFamily="34" charset="0"/>
                <a:ea typeface="Calibri" panose="020F0502020204030204" pitchFamily="34" charset="0"/>
                <a:cs typeface="Arial" pitchFamily="34" charset="0"/>
              </a:rPr>
              <a:t>.</a:t>
            </a:r>
            <a:endParaRPr lang="en-US" sz="1600" dirty="0">
              <a:effectLst/>
              <a:latin typeface="Arial" pitchFamily="34" charset="0"/>
              <a:ea typeface="Calibri" panose="020F0502020204030204" pitchFamily="34" charset="0"/>
              <a:cs typeface="Arial" pitchFamily="34" charset="0"/>
            </a:endParaRPr>
          </a:p>
        </p:txBody>
      </p:sp>
      <p:pic>
        <p:nvPicPr>
          <p:cNvPr id="9" name="Picture 2" descr="C:\Users\User\Desktop\Azad_University_logo-th3.png">
            <a:extLst>
              <a:ext uri="{FF2B5EF4-FFF2-40B4-BE49-F238E27FC236}">
                <a16:creationId xmlns:a16="http://schemas.microsoft.com/office/drawing/2014/main" id="{AE70CC42-0412-D746-A23D-BD91B4CC8BCA}"/>
              </a:ext>
            </a:extLst>
          </p:cNvPr>
          <p:cNvPicPr>
            <a:picLocks noChangeAspect="1" noChangeArrowheads="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114792" y="152540"/>
            <a:ext cx="838200" cy="125185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0846709" y="1537854"/>
            <a:ext cx="1264005" cy="3970318"/>
          </a:xfrm>
          <a:prstGeom prst="rect">
            <a:avLst/>
          </a:prstGeom>
          <a:noFill/>
        </p:spPr>
        <p:txBody>
          <a:bodyPr wrap="square" rtlCol="0">
            <a:spAutoFit/>
          </a:bodyPr>
          <a:lstStyle/>
          <a:p>
            <a:pPr algn="ctr" rtl="1"/>
            <a:r>
              <a:rPr lang="fa-IR" sz="1400" dirty="0">
                <a:solidFill>
                  <a:prstClr val="black"/>
                </a:solidFill>
                <a:latin typeface="Arial" pitchFamily="34" charset="0"/>
                <a:cs typeface="Arial" pitchFamily="34" charset="0"/>
              </a:rPr>
              <a:t>فصل اول:</a:t>
            </a:r>
          </a:p>
          <a:p>
            <a:pPr algn="ctr" rtl="1"/>
            <a:r>
              <a:rPr lang="fa-IR" sz="1400" b="1" dirty="0">
                <a:latin typeface="Arial" pitchFamily="34" charset="0"/>
                <a:cs typeface="Arial" pitchFamily="34" charset="0"/>
              </a:rPr>
              <a:t>کلیات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دوم:</a:t>
            </a:r>
          </a:p>
          <a:p>
            <a:pPr algn="ctr" rtl="1"/>
            <a:r>
              <a:rPr lang="fa-IR" sz="1400" b="1" dirty="0">
                <a:solidFill>
                  <a:prstClr val="black"/>
                </a:solidFill>
                <a:latin typeface="Arial" pitchFamily="34" charset="0"/>
                <a:cs typeface="Arial" pitchFamily="34" charset="0"/>
              </a:rPr>
              <a:t>ادبیات تحقیق و پیشینه تحقیق</a:t>
            </a:r>
          </a:p>
          <a:p>
            <a:pPr algn="ctr" rtl="1"/>
            <a:endParaRPr lang="fa-IR" sz="1400" b="1" dirty="0">
              <a:solidFill>
                <a:prstClr val="black"/>
              </a:solidFill>
              <a:latin typeface="Arial" pitchFamily="34" charset="0"/>
              <a:cs typeface="Arial" pitchFamily="34" charset="0"/>
            </a:endParaRPr>
          </a:p>
          <a:p>
            <a:pPr algn="ctr" rtl="1"/>
            <a:r>
              <a:rPr lang="fa-IR" sz="1400" dirty="0">
                <a:latin typeface="Arial" pitchFamily="34" charset="0"/>
                <a:cs typeface="Arial" pitchFamily="34" charset="0"/>
              </a:rPr>
              <a:t>فصل سوم:</a:t>
            </a:r>
          </a:p>
          <a:p>
            <a:pPr algn="ctr" rtl="1"/>
            <a:r>
              <a:rPr lang="fa-IR" sz="1400" b="1" dirty="0">
                <a:latin typeface="Arial" pitchFamily="34" charset="0"/>
                <a:cs typeface="Arial" pitchFamily="34" charset="0"/>
              </a:rPr>
              <a:t>روش اجرای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srgbClr val="FF0000"/>
                </a:solidFill>
                <a:latin typeface="Arial" pitchFamily="34" charset="0"/>
                <a:cs typeface="Arial" pitchFamily="34" charset="0"/>
              </a:rPr>
              <a:t>فصل چهارم:</a:t>
            </a:r>
          </a:p>
          <a:p>
            <a:pPr algn="ctr" rtl="1"/>
            <a:r>
              <a:rPr lang="fa-IR" sz="1400" b="1" dirty="0">
                <a:solidFill>
                  <a:srgbClr val="FF0000"/>
                </a:solidFill>
                <a:latin typeface="Arial" pitchFamily="34" charset="0"/>
                <a:cs typeface="Arial" pitchFamily="34" charset="0"/>
              </a:rPr>
              <a:t>تجزیه و تحلیل داده‌ها</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پنجم:</a:t>
            </a:r>
          </a:p>
          <a:p>
            <a:pPr algn="ctr" rtl="1"/>
            <a:r>
              <a:rPr lang="fa-IR" sz="1400" b="1" dirty="0">
                <a:solidFill>
                  <a:prstClr val="black"/>
                </a:solidFill>
                <a:latin typeface="Arial" pitchFamily="34" charset="0"/>
                <a:cs typeface="Arial" pitchFamily="34" charset="0"/>
              </a:rPr>
              <a:t>نتیجه‌گیری و پیشنهادات</a:t>
            </a:r>
          </a:p>
        </p:txBody>
      </p:sp>
    </p:spTree>
    <p:extLst>
      <p:ext uri="{BB962C8B-B14F-4D97-AF65-F5344CB8AC3E}">
        <p14:creationId xmlns:p14="http://schemas.microsoft.com/office/powerpoint/2010/main" val="23167052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500"/>
                                        <p:tgtEl>
                                          <p:spTgt spid="10"/>
                                        </p:tgtEl>
                                      </p:cBhvr>
                                    </p:animEffect>
                                  </p:childTnLst>
                                </p:cTn>
                              </p:par>
                              <p:par>
                                <p:cTn id="12" presetID="18" presetClass="emph" presetSubtype="0" fill="hold" nodeType="withEffect">
                                  <p:stCondLst>
                                    <p:cond delay="0"/>
                                  </p:stCondLst>
                                  <p:iterate type="lt">
                                    <p:tmPct val="4000"/>
                                  </p:iterate>
                                  <p:childTnLst>
                                    <p:set>
                                      <p:cBhvr override="childStyle">
                                        <p:cTn id="13" dur="500" fill="hold"/>
                                        <p:tgtEl>
                                          <p:spTgt spid="10">
                                            <p:txEl>
                                              <p:pRg st="9" end="9"/>
                                            </p:txEl>
                                          </p:spTgt>
                                        </p:tgtEl>
                                        <p:attrNameLst>
                                          <p:attrName>style.textDecorationUnderline</p:attrName>
                                        </p:attrNameLst>
                                      </p:cBhvr>
                                      <p:to>
                                        <p:strVal val="true"/>
                                      </p:to>
                                    </p:set>
                                  </p:childTnLst>
                                </p:cTn>
                              </p:par>
                              <p:par>
                                <p:cTn id="14" presetID="18" presetClass="emph" presetSubtype="0" fill="hold" nodeType="withEffect">
                                  <p:stCondLst>
                                    <p:cond delay="100"/>
                                  </p:stCondLst>
                                  <p:iterate type="lt">
                                    <p:tmPct val="4000"/>
                                  </p:iterate>
                                  <p:childTnLst>
                                    <p:set>
                                      <p:cBhvr override="childStyle">
                                        <p:cTn id="15" dur="500" fill="hold"/>
                                        <p:tgtEl>
                                          <p:spTgt spid="10">
                                            <p:txEl>
                                              <p:pRg st="10" end="10"/>
                                            </p:txEl>
                                          </p:spTgt>
                                        </p:tgtEl>
                                        <p:attrNameLst>
                                          <p:attrName>style.textDecorationUnderline</p:attrName>
                                        </p:attrNameLst>
                                      </p:cBhvr>
                                      <p:to>
                                        <p:strVal val="true"/>
                                      </p:to>
                                    </p:set>
                                  </p:childTnLst>
                                </p:cTn>
                              </p:par>
                              <p:par>
                                <p:cTn id="16" presetID="43" presetClass="entr" presetSubtype="0" fill="hold" grpId="0" nodeType="withEffect">
                                  <p:stCondLst>
                                    <p:cond delay="1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
                                        <p:tgtEl>
                                          <p:spTgt spid="6"/>
                                        </p:tgtEl>
                                      </p:cBhvr>
                                    </p:animEffect>
                                    <p:anim calcmode="lin" valueType="num">
                                      <p:cBhvr>
                                        <p:cTn id="19" dur="400" fill="hold"/>
                                        <p:tgtEl>
                                          <p:spTgt spid="6"/>
                                        </p:tgtEl>
                                        <p:attrNameLst>
                                          <p:attrName>ppt_x</p:attrName>
                                        </p:attrNameLst>
                                      </p:cBhvr>
                                      <p:tavLst>
                                        <p:tav tm="0">
                                          <p:val>
                                            <p:strVal val="#ppt_x"/>
                                          </p:val>
                                        </p:tav>
                                        <p:tav tm="100000">
                                          <p:val>
                                            <p:strVal val="#ppt_x"/>
                                          </p:val>
                                        </p:tav>
                                      </p:tavLst>
                                    </p:anim>
                                    <p:anim calcmode="lin" valueType="num">
                                      <p:cBhvr>
                                        <p:cTn id="20" dur="400" fill="hold"/>
                                        <p:tgtEl>
                                          <p:spTgt spid="6"/>
                                        </p:tgtEl>
                                        <p:attrNameLst>
                                          <p:attrName>ppt_y</p:attrName>
                                        </p:attrNameLst>
                                      </p:cBhvr>
                                      <p:tavLst>
                                        <p:tav tm="0">
                                          <p:val>
                                            <p:strVal val="#ppt_y+0.31"/>
                                          </p:val>
                                        </p:tav>
                                        <p:tav tm="100000">
                                          <p:val>
                                            <p:strVal val="#ppt_y+0.31"/>
                                          </p:val>
                                        </p:tav>
                                      </p:tavLst>
                                    </p:anim>
                                    <p:anim calcmode="lin" valueType="num">
                                      <p:cBhvr>
                                        <p:cTn id="21" dur="600" decel="50000" fill="hold">
                                          <p:stCondLst>
                                            <p:cond delay="400"/>
                                          </p:stCondLst>
                                        </p:cTn>
                                        <p:tgtEl>
                                          <p:spTgt spid="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2" dur="600" decel="50000" fill="hold">
                                          <p:stCondLst>
                                            <p:cond delay="400"/>
                                          </p:stCondLst>
                                        </p:cTn>
                                        <p:tgtEl>
                                          <p:spTgt spid="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800" decel="100000"/>
                                        <p:tgtEl>
                                          <p:spTgt spid="7"/>
                                        </p:tgtEl>
                                      </p:cBhvr>
                                    </p:animEffect>
                                    <p:anim calcmode="lin" valueType="num">
                                      <p:cBhvr>
                                        <p:cTn id="28" dur="800" decel="100000" fill="hold"/>
                                        <p:tgtEl>
                                          <p:spTgt spid="7"/>
                                        </p:tgtEl>
                                        <p:attrNameLst>
                                          <p:attrName>style.rotation</p:attrName>
                                        </p:attrNameLst>
                                      </p:cBhvr>
                                      <p:tavLst>
                                        <p:tav tm="0">
                                          <p:val>
                                            <p:fltVal val="-90"/>
                                          </p:val>
                                        </p:tav>
                                        <p:tav tm="100000">
                                          <p:val>
                                            <p:fltVal val="0"/>
                                          </p:val>
                                        </p:tav>
                                      </p:tavLst>
                                    </p:anim>
                                    <p:anim calcmode="lin" valueType="num">
                                      <p:cBhvr>
                                        <p:cTn id="29" dur="800" decel="100000" fill="hold"/>
                                        <p:tgtEl>
                                          <p:spTgt spid="7"/>
                                        </p:tgtEl>
                                        <p:attrNameLst>
                                          <p:attrName>ppt_x</p:attrName>
                                        </p:attrNameLst>
                                      </p:cBhvr>
                                      <p:tavLst>
                                        <p:tav tm="0">
                                          <p:val>
                                            <p:strVal val="#ppt_x+0.4"/>
                                          </p:val>
                                        </p:tav>
                                        <p:tav tm="100000">
                                          <p:val>
                                            <p:strVal val="#ppt_x-0.05"/>
                                          </p:val>
                                        </p:tav>
                                      </p:tavLst>
                                    </p:anim>
                                    <p:anim calcmode="lin" valueType="num">
                                      <p:cBhvr>
                                        <p:cTn id="30" dur="800" decel="100000" fill="hold"/>
                                        <p:tgtEl>
                                          <p:spTgt spid="7"/>
                                        </p:tgtEl>
                                        <p:attrNameLst>
                                          <p:attrName>ppt_y</p:attrName>
                                        </p:attrNameLst>
                                      </p:cBhvr>
                                      <p:tavLst>
                                        <p:tav tm="0">
                                          <p:val>
                                            <p:strVal val="#ppt_y-0.4"/>
                                          </p:val>
                                        </p:tav>
                                        <p:tav tm="100000">
                                          <p:val>
                                            <p:strVal val="#ppt_y+0.1"/>
                                          </p:val>
                                        </p:tav>
                                      </p:tavLst>
                                    </p:anim>
                                    <p:anim calcmode="lin" valueType="num">
                                      <p:cBhvr>
                                        <p:cTn id="31"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32"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5"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p:cTn id="37" dur="1000" fill="hold"/>
                                        <p:tgtEl>
                                          <p:spTgt spid="8"/>
                                        </p:tgtEl>
                                        <p:attrNameLst>
                                          <p:attrName>ppt_w</p:attrName>
                                        </p:attrNameLst>
                                      </p:cBhvr>
                                      <p:tavLst>
                                        <p:tav tm="0">
                                          <p:val>
                                            <p:fltVal val="0"/>
                                          </p:val>
                                        </p:tav>
                                        <p:tav tm="100000">
                                          <p:val>
                                            <p:strVal val="#ppt_w"/>
                                          </p:val>
                                        </p:tav>
                                      </p:tavLst>
                                    </p:anim>
                                    <p:anim calcmode="lin" valueType="num">
                                      <p:cBhvr>
                                        <p:cTn id="38" dur="1000" fill="hold"/>
                                        <p:tgtEl>
                                          <p:spTgt spid="8"/>
                                        </p:tgtEl>
                                        <p:attrNameLst>
                                          <p:attrName>ppt_h</p:attrName>
                                        </p:attrNameLst>
                                      </p:cBhvr>
                                      <p:tavLst>
                                        <p:tav tm="0">
                                          <p:val>
                                            <p:fltVal val="0"/>
                                          </p:val>
                                        </p:tav>
                                        <p:tav tm="100000">
                                          <p:val>
                                            <p:strVal val="#ppt_h"/>
                                          </p:val>
                                        </p:tav>
                                      </p:tavLst>
                                    </p:anim>
                                    <p:anim calcmode="lin" valueType="num">
                                      <p:cBhvr>
                                        <p:cTn id="39"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40"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BBE9C9B0-902B-630E-A899-CDED5645B8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9226"/>
            <a:ext cx="12192000" cy="6937226"/>
          </a:xfrm>
          <a:prstGeom prst="rect">
            <a:avLst/>
          </a:prstGeom>
        </p:spPr>
      </p:pic>
      <p:sp>
        <p:nvSpPr>
          <p:cNvPr id="2" name="TextBox 1"/>
          <p:cNvSpPr txBox="1"/>
          <p:nvPr/>
        </p:nvSpPr>
        <p:spPr>
          <a:xfrm>
            <a:off x="346363" y="6181531"/>
            <a:ext cx="2881745"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fa-IR" sz="2400" dirty="0">
                <a:latin typeface="Arial" pitchFamily="34" charset="0"/>
                <a:cs typeface="Arial" pitchFamily="34" charset="0"/>
              </a:rPr>
              <a:t>بحث و نتیجه گیری </a:t>
            </a:r>
            <a:endParaRPr lang="en-US" sz="2400" dirty="0">
              <a:latin typeface="Arial" pitchFamily="34" charset="0"/>
              <a:cs typeface="Arial" pitchFamily="34" charset="0"/>
            </a:endParaRPr>
          </a:p>
        </p:txBody>
      </p:sp>
    </p:spTree>
    <p:extLst>
      <p:ext uri="{BB962C8B-B14F-4D97-AF65-F5344CB8AC3E}">
        <p14:creationId xmlns:p14="http://schemas.microsoft.com/office/powerpoint/2010/main" val="342971690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2" descr="C:\Users\User\Desktop\Azad_University_logo-th3.png"/>
          <p:cNvPicPr>
            <a:picLocks noChangeAspect="1" noChangeArrowheads="1"/>
          </p:cNvPicPr>
          <p:nvPr/>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059611" y="102852"/>
            <a:ext cx="838200" cy="12518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0846709" y="1537854"/>
            <a:ext cx="1264005" cy="3970318"/>
          </a:xfrm>
          <a:prstGeom prst="rect">
            <a:avLst/>
          </a:prstGeom>
          <a:noFill/>
        </p:spPr>
        <p:txBody>
          <a:bodyPr wrap="square" rtlCol="0">
            <a:spAutoFit/>
          </a:bodyPr>
          <a:lstStyle/>
          <a:p>
            <a:pPr algn="ctr" rtl="1"/>
            <a:r>
              <a:rPr lang="fa-IR" sz="1400" dirty="0">
                <a:solidFill>
                  <a:prstClr val="black"/>
                </a:solidFill>
                <a:latin typeface="Arial" pitchFamily="34" charset="0"/>
                <a:cs typeface="Arial" pitchFamily="34" charset="0"/>
              </a:rPr>
              <a:t>فصل اول:</a:t>
            </a:r>
          </a:p>
          <a:p>
            <a:pPr algn="ctr" rtl="1"/>
            <a:r>
              <a:rPr lang="fa-IR" sz="1400" b="1" dirty="0">
                <a:latin typeface="Arial" pitchFamily="34" charset="0"/>
                <a:cs typeface="Arial" pitchFamily="34" charset="0"/>
              </a:rPr>
              <a:t>کلیات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دوم:</a:t>
            </a:r>
          </a:p>
          <a:p>
            <a:pPr algn="ctr" rtl="1"/>
            <a:r>
              <a:rPr lang="fa-IR" sz="1400" b="1" dirty="0">
                <a:solidFill>
                  <a:prstClr val="black"/>
                </a:solidFill>
                <a:latin typeface="Arial" pitchFamily="34" charset="0"/>
                <a:cs typeface="Arial" pitchFamily="34" charset="0"/>
              </a:rPr>
              <a:t>ادبیات تحقیق و پیشینه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سوم:</a:t>
            </a:r>
          </a:p>
          <a:p>
            <a:pPr algn="ctr" rtl="1"/>
            <a:r>
              <a:rPr lang="fa-IR" sz="1400" b="1" dirty="0">
                <a:solidFill>
                  <a:prstClr val="black"/>
                </a:solidFill>
                <a:latin typeface="Arial" pitchFamily="34" charset="0"/>
                <a:cs typeface="Arial" pitchFamily="34" charset="0"/>
              </a:rPr>
              <a:t>روش اجرای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چهارم:</a:t>
            </a:r>
          </a:p>
          <a:p>
            <a:pPr algn="ctr" rtl="1"/>
            <a:r>
              <a:rPr lang="fa-IR" sz="1400" b="1" dirty="0">
                <a:solidFill>
                  <a:prstClr val="black"/>
                </a:solidFill>
                <a:latin typeface="Arial" pitchFamily="34" charset="0"/>
                <a:cs typeface="Arial" pitchFamily="34" charset="0"/>
              </a:rPr>
              <a:t>تجزیه و تحلیل داده‌ها</a:t>
            </a:r>
          </a:p>
          <a:p>
            <a:pPr algn="ctr" rtl="1"/>
            <a:endParaRPr lang="fa-IR" sz="1400" b="1" dirty="0">
              <a:solidFill>
                <a:prstClr val="black"/>
              </a:solidFill>
              <a:latin typeface="Arial" pitchFamily="34" charset="0"/>
              <a:cs typeface="Arial" pitchFamily="34" charset="0"/>
            </a:endParaRPr>
          </a:p>
          <a:p>
            <a:pPr algn="ctr" rtl="1"/>
            <a:r>
              <a:rPr lang="fa-IR" sz="1400" dirty="0">
                <a:solidFill>
                  <a:srgbClr val="FF0000"/>
                </a:solidFill>
                <a:latin typeface="Arial" pitchFamily="34" charset="0"/>
                <a:cs typeface="Arial" pitchFamily="34" charset="0"/>
              </a:rPr>
              <a:t>فصل پنجم:</a:t>
            </a:r>
          </a:p>
          <a:p>
            <a:pPr algn="ctr" rtl="1"/>
            <a:r>
              <a:rPr lang="fa-IR" sz="1400" b="1" dirty="0">
                <a:solidFill>
                  <a:srgbClr val="FF0000"/>
                </a:solidFill>
                <a:latin typeface="Arial" pitchFamily="34" charset="0"/>
                <a:cs typeface="Arial" pitchFamily="34" charset="0"/>
              </a:rPr>
              <a:t>نتیجه‌گیری و پیشنهادات</a:t>
            </a:r>
          </a:p>
        </p:txBody>
      </p:sp>
      <p:sp>
        <p:nvSpPr>
          <p:cNvPr id="6" name="TextBox 5">
            <a:extLst>
              <a:ext uri="{FF2B5EF4-FFF2-40B4-BE49-F238E27FC236}">
                <a16:creationId xmlns:a16="http://schemas.microsoft.com/office/drawing/2014/main" id="{67FDDFB5-41C1-569E-B2C0-CB9A932691E3}"/>
              </a:ext>
            </a:extLst>
          </p:cNvPr>
          <p:cNvSpPr txBox="1"/>
          <p:nvPr/>
        </p:nvSpPr>
        <p:spPr>
          <a:xfrm>
            <a:off x="1117600" y="2236581"/>
            <a:ext cx="8713109" cy="289310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algn="just" rtl="1"/>
            <a:r>
              <a:rPr lang="ar-SA" sz="2000" dirty="0">
                <a:solidFill>
                  <a:schemeClr val="tx1"/>
                </a:solidFill>
                <a:effectLst/>
                <a:latin typeface="Arial" pitchFamily="34" charset="0"/>
                <a:ea typeface="Calibri" panose="020F0502020204030204" pitchFamily="34" charset="0"/>
                <a:cs typeface="Arial" pitchFamily="34" charset="0"/>
              </a:rPr>
              <a:t>نانوتکنولوژي علم نوظهوري است که به­طور روزافزون در تمامی جنبه­هاي زندگی انسان­ها به­کار گرفته می</a:t>
            </a:r>
            <a:r>
              <a:rPr lang="en-US" sz="2000" dirty="0">
                <a:solidFill>
                  <a:schemeClr val="tx1"/>
                </a:solidFill>
                <a:effectLst/>
                <a:latin typeface="Arial" pitchFamily="34" charset="0"/>
                <a:ea typeface="Calibri" panose="020F0502020204030204" pitchFamily="34" charset="0"/>
                <a:cs typeface="Arial" pitchFamily="34" charset="0"/>
              </a:rPr>
              <a:t>­</a:t>
            </a:r>
            <a:r>
              <a:rPr lang="ar-SA" sz="2000" dirty="0">
                <a:solidFill>
                  <a:schemeClr val="tx1"/>
                </a:solidFill>
                <a:effectLst/>
                <a:latin typeface="Arial" pitchFamily="34" charset="0"/>
                <a:ea typeface="Calibri" panose="020F0502020204030204" pitchFamily="34" charset="0"/>
                <a:cs typeface="Arial" pitchFamily="34" charset="0"/>
              </a:rPr>
              <a:t>شود</a:t>
            </a:r>
            <a:r>
              <a:rPr lang="fa-IR" sz="2000" dirty="0">
                <a:solidFill>
                  <a:schemeClr val="tx1"/>
                </a:solidFill>
                <a:effectLst/>
                <a:latin typeface="Arial" pitchFamily="34" charset="0"/>
                <a:ea typeface="Calibri" panose="020F0502020204030204" pitchFamily="34" charset="0"/>
                <a:cs typeface="Arial" pitchFamily="34" charset="0"/>
              </a:rPr>
              <a:t>تاثیر</a:t>
            </a:r>
            <a:r>
              <a:rPr lang="ar-SA" sz="2000" dirty="0">
                <a:solidFill>
                  <a:schemeClr val="tx1"/>
                </a:solidFill>
                <a:effectLst/>
                <a:latin typeface="Arial" pitchFamily="34" charset="0"/>
                <a:ea typeface="Calibri" panose="020F0502020204030204" pitchFamily="34" charset="0"/>
                <a:cs typeface="Arial" pitchFamily="34" charset="0"/>
              </a:rPr>
              <a:t> نانومواد بر گیاهان بسته به گیاه، مراحل رویشی آن، نوع مواد، اندازه‌ ذرات، حلّالیّت و ویژگی­هاي فیزیکی و شیمیایی نانومواد متغیر است</a:t>
            </a:r>
            <a:r>
              <a:rPr lang="en-US" dirty="0">
                <a:solidFill>
                  <a:schemeClr val="tx1"/>
                </a:solidFill>
                <a:effectLst/>
                <a:latin typeface="Arial" pitchFamily="34" charset="0"/>
                <a:ea typeface="Calibri" panose="020F0502020204030204" pitchFamily="34" charset="0"/>
                <a:cs typeface="Arial" pitchFamily="34" charset="0"/>
              </a:rPr>
              <a:t>(Ma </a:t>
            </a:r>
            <a:r>
              <a:rPr lang="en-US" i="1" dirty="0">
                <a:solidFill>
                  <a:schemeClr val="tx1"/>
                </a:solidFill>
                <a:effectLst/>
                <a:latin typeface="Arial" pitchFamily="34" charset="0"/>
                <a:ea typeface="Calibri" panose="020F0502020204030204" pitchFamily="34" charset="0"/>
                <a:cs typeface="Arial" pitchFamily="34" charset="0"/>
              </a:rPr>
              <a:t>et al.</a:t>
            </a:r>
            <a:r>
              <a:rPr lang="en-US" dirty="0">
                <a:solidFill>
                  <a:schemeClr val="tx1"/>
                </a:solidFill>
                <a:effectLst/>
                <a:latin typeface="Arial" pitchFamily="34" charset="0"/>
                <a:ea typeface="Calibri" panose="020F0502020204030204" pitchFamily="34" charset="0"/>
                <a:cs typeface="Arial" pitchFamily="34" charset="0"/>
              </a:rPr>
              <a:t>, 2010)</a:t>
            </a:r>
            <a:r>
              <a:rPr lang="fa-IR" sz="2000" dirty="0">
                <a:solidFill>
                  <a:schemeClr val="tx1"/>
                </a:solidFill>
                <a:effectLst/>
                <a:latin typeface="Arial" pitchFamily="34" charset="0"/>
                <a:ea typeface="Calibri" panose="020F0502020204030204" pitchFamily="34" charset="0"/>
                <a:cs typeface="Arial" pitchFamily="34" charset="0"/>
              </a:rPr>
              <a:t>. </a:t>
            </a:r>
            <a:endParaRPr lang="fa-IR" sz="2000" dirty="0">
              <a:solidFill>
                <a:schemeClr val="tx1"/>
              </a:solidFill>
              <a:highlight>
                <a:srgbClr val="FFFFFF"/>
              </a:highlight>
              <a:latin typeface="Arial" pitchFamily="34" charset="0"/>
              <a:ea typeface="Calibri" panose="020F0502020204030204" pitchFamily="34" charset="0"/>
              <a:cs typeface="Arial" pitchFamily="34" charset="0"/>
            </a:endParaRPr>
          </a:p>
          <a:p>
            <a:pPr algn="just" rtl="1"/>
            <a:endParaRPr lang="fa-IR" sz="1400" dirty="0">
              <a:solidFill>
                <a:schemeClr val="tx1"/>
              </a:solidFill>
              <a:effectLst/>
              <a:latin typeface="Arial" pitchFamily="34" charset="0"/>
              <a:ea typeface="Calibri" panose="020F0502020204030204" pitchFamily="34" charset="0"/>
              <a:cs typeface="Arial" pitchFamily="34" charset="0"/>
            </a:endParaRPr>
          </a:p>
          <a:p>
            <a:pPr algn="r" rtl="1"/>
            <a:r>
              <a:rPr lang="ar-SA" dirty="0">
                <a:solidFill>
                  <a:schemeClr val="tx1"/>
                </a:solidFill>
                <a:effectLst/>
                <a:latin typeface="Arial" pitchFamily="34" charset="0"/>
                <a:ea typeface="Calibri" panose="020F0502020204030204" pitchFamily="34" charset="0"/>
                <a:cs typeface="Arial" pitchFamily="34" charset="0"/>
              </a:rPr>
              <a:t>در گیاهانی که توسط بذر تکثیر می­یابند، بذر به عنوان عاملی برای حفظ بقاء گیاه، نقشی بسیار حیاتی و مهم دارد(مرادی، 1395)</a:t>
            </a:r>
            <a:endParaRPr lang="fa-IR" dirty="0">
              <a:solidFill>
                <a:schemeClr val="tx1"/>
              </a:solidFill>
              <a:latin typeface="Arial" pitchFamily="34" charset="0"/>
              <a:ea typeface="Calibri" panose="020F0502020204030204" pitchFamily="34" charset="0"/>
              <a:cs typeface="Arial" pitchFamily="34" charset="0"/>
            </a:endParaRPr>
          </a:p>
          <a:p>
            <a:pPr algn="just" rtl="1"/>
            <a:r>
              <a:rPr lang="fa-IR" dirty="0">
                <a:solidFill>
                  <a:schemeClr val="tx1"/>
                </a:solidFill>
                <a:latin typeface="Arial" pitchFamily="34" charset="0"/>
                <a:ea typeface="Calibri" panose="020F0502020204030204" pitchFamily="34" charset="0"/>
                <a:cs typeface="Arial" pitchFamily="34" charset="0"/>
              </a:rPr>
              <a:t>در جریان پرایمینگ بذر از مرحله جوانه­زنی تا شروع تقسیم سلولی تحریک صورت می­گیرد و پس از خشک­شدن و آبگیری مجدّد از همان مرحله­ای که خشک شده بود شروع به فعالیت می­کند.</a:t>
            </a:r>
            <a:r>
              <a:rPr lang="fa-IR" sz="1600" dirty="0">
                <a:solidFill>
                  <a:schemeClr val="tx1"/>
                </a:solidFill>
                <a:latin typeface="Arial" pitchFamily="34" charset="0"/>
                <a:ea typeface="Calibri" panose="020F0502020204030204" pitchFamily="34" charset="0"/>
                <a:cs typeface="Arial" pitchFamily="34" charset="0"/>
              </a:rPr>
              <a:t> </a:t>
            </a:r>
            <a:r>
              <a:rPr lang="ar-SA" dirty="0">
                <a:solidFill>
                  <a:schemeClr val="tx1"/>
                </a:solidFill>
                <a:latin typeface="Arial" pitchFamily="34" charset="0"/>
                <a:ea typeface="Calibri" panose="020F0502020204030204" pitchFamily="34" charset="0"/>
                <a:cs typeface="Arial" pitchFamily="34" charset="0"/>
              </a:rPr>
              <a:t>پیش</a:t>
            </a:r>
            <a:r>
              <a:rPr lang="en-US" dirty="0">
                <a:solidFill>
                  <a:schemeClr val="tx1"/>
                </a:solidFill>
                <a:latin typeface="Arial" pitchFamily="34" charset="0"/>
                <a:ea typeface="Calibri" panose="020F0502020204030204" pitchFamily="34" charset="0"/>
                <a:cs typeface="Arial" pitchFamily="34" charset="0"/>
              </a:rPr>
              <a:t>­</a:t>
            </a:r>
            <a:r>
              <a:rPr lang="ar-SA" dirty="0">
                <a:solidFill>
                  <a:schemeClr val="tx1"/>
                </a:solidFill>
                <a:latin typeface="Arial" pitchFamily="34" charset="0"/>
                <a:ea typeface="Calibri" panose="020F0502020204030204" pitchFamily="34" charset="0"/>
                <a:cs typeface="Arial" pitchFamily="34" charset="0"/>
              </a:rPr>
              <a:t>تیمار بذر به</a:t>
            </a:r>
            <a:r>
              <a:rPr lang="en-US" dirty="0">
                <a:solidFill>
                  <a:schemeClr val="tx1"/>
                </a:solidFill>
                <a:latin typeface="Arial" pitchFamily="34" charset="0"/>
                <a:ea typeface="Calibri" panose="020F0502020204030204" pitchFamily="34" charset="0"/>
                <a:cs typeface="Arial" pitchFamily="34" charset="0"/>
              </a:rPr>
              <a:t>­</a:t>
            </a:r>
            <a:r>
              <a:rPr lang="ar-SA" dirty="0">
                <a:solidFill>
                  <a:schemeClr val="tx1"/>
                </a:solidFill>
                <a:latin typeface="Arial" pitchFamily="34" charset="0"/>
                <a:ea typeface="Calibri" panose="020F0502020204030204" pitchFamily="34" charset="0"/>
                <a:cs typeface="Arial" pitchFamily="34" charset="0"/>
              </a:rPr>
              <a:t>عنوان یك تکنیك آسان، کم</a:t>
            </a:r>
            <a:r>
              <a:rPr lang="en-US" dirty="0">
                <a:solidFill>
                  <a:schemeClr val="tx1"/>
                </a:solidFill>
                <a:latin typeface="Arial" pitchFamily="34" charset="0"/>
                <a:ea typeface="Calibri" panose="020F0502020204030204" pitchFamily="34" charset="0"/>
                <a:cs typeface="Arial" pitchFamily="34" charset="0"/>
              </a:rPr>
              <a:t>­</a:t>
            </a:r>
            <a:r>
              <a:rPr lang="ar-SA" dirty="0">
                <a:solidFill>
                  <a:schemeClr val="tx1"/>
                </a:solidFill>
                <a:latin typeface="Arial" pitchFamily="34" charset="0"/>
                <a:ea typeface="Calibri" panose="020F0502020204030204" pitchFamily="34" charset="0"/>
                <a:cs typeface="Arial" pitchFamily="34" charset="0"/>
              </a:rPr>
              <a:t>هزینه و با خطر پایین راه حلی است که برای بهبود جوانه</a:t>
            </a:r>
            <a:r>
              <a:rPr lang="en-US" dirty="0">
                <a:solidFill>
                  <a:schemeClr val="tx1"/>
                </a:solidFill>
                <a:latin typeface="Arial" pitchFamily="34" charset="0"/>
                <a:ea typeface="Calibri" panose="020F0502020204030204" pitchFamily="34" charset="0"/>
                <a:cs typeface="Arial" pitchFamily="34" charset="0"/>
              </a:rPr>
              <a:t>­</a:t>
            </a:r>
            <a:r>
              <a:rPr lang="ar-SA" dirty="0">
                <a:solidFill>
                  <a:schemeClr val="tx1"/>
                </a:solidFill>
                <a:latin typeface="Arial" pitchFamily="34" charset="0"/>
                <a:ea typeface="Calibri" panose="020F0502020204030204" pitchFamily="34" charset="0"/>
                <a:cs typeface="Arial" pitchFamily="34" charset="0"/>
              </a:rPr>
              <a:t>زنی بذرها می</a:t>
            </a:r>
            <a:r>
              <a:rPr lang="en-US" dirty="0">
                <a:solidFill>
                  <a:schemeClr val="tx1"/>
                </a:solidFill>
                <a:latin typeface="Arial" pitchFamily="34" charset="0"/>
                <a:ea typeface="Calibri" panose="020F0502020204030204" pitchFamily="34" charset="0"/>
                <a:cs typeface="Arial" pitchFamily="34" charset="0"/>
              </a:rPr>
              <a:t>­</a:t>
            </a:r>
            <a:r>
              <a:rPr lang="ar-SA" dirty="0">
                <a:solidFill>
                  <a:schemeClr val="tx1"/>
                </a:solidFill>
                <a:latin typeface="Arial" pitchFamily="34" charset="0"/>
                <a:ea typeface="Calibri" panose="020F0502020204030204" pitchFamily="34" charset="0"/>
                <a:cs typeface="Arial" pitchFamily="34" charset="0"/>
              </a:rPr>
              <a:t>باشد</a:t>
            </a:r>
            <a:r>
              <a:rPr lang="fa-IR" dirty="0">
                <a:solidFill>
                  <a:schemeClr val="tx1"/>
                </a:solidFill>
                <a:latin typeface="Arial" pitchFamily="34" charset="0"/>
                <a:ea typeface="Calibri" panose="020F0502020204030204" pitchFamily="34" charset="0"/>
                <a:cs typeface="Arial" pitchFamily="34" charset="0"/>
              </a:rPr>
              <a:t>. </a:t>
            </a:r>
          </a:p>
          <a:p>
            <a:pPr algn="just" rtl="1"/>
            <a:endParaRPr lang="en-US" dirty="0">
              <a:solidFill>
                <a:schemeClr val="tx1"/>
              </a:solidFill>
              <a:latin typeface="Arial" pitchFamily="34" charset="0"/>
              <a:cs typeface="Arial" pitchFamily="34" charset="0"/>
            </a:endParaRPr>
          </a:p>
        </p:txBody>
      </p:sp>
      <p:sp>
        <p:nvSpPr>
          <p:cNvPr id="8" name="Rounded Rectangle 7"/>
          <p:cNvSpPr/>
          <p:nvPr/>
        </p:nvSpPr>
        <p:spPr>
          <a:xfrm>
            <a:off x="2722878" y="76364"/>
            <a:ext cx="5763491" cy="1099128"/>
          </a:xfrm>
          <a:prstGeom prst="roundRect">
            <a:avLst/>
          </a:prstGeom>
          <a:solidFill>
            <a:schemeClr val="accent3">
              <a:lumMod val="50000"/>
              <a:alpha val="25000"/>
            </a:schemeClr>
          </a:solidFill>
          <a:ln w="9525" cap="flat" cmpd="sng" algn="ctr">
            <a:noFill/>
            <a:prstDash val="solid"/>
          </a:ln>
          <a:effectLst/>
        </p:spPr>
        <p:txBody>
          <a:bodyPr vert="horz" lIns="91440" tIns="45720" rIns="91440" bIns="45720" rtlCol="0" anchor="ctr">
            <a:normAutofit/>
          </a:bodyPr>
          <a:lstStyle/>
          <a:p>
            <a:pPr algn="ctr" defTabSz="914400" rtl="1">
              <a:spcBef>
                <a:spcPct val="0"/>
              </a:spcBef>
            </a:pPr>
            <a:r>
              <a:rPr lang="fa-IR" sz="3600" kern="0" dirty="0">
                <a:solidFill>
                  <a:schemeClr val="tx1"/>
                </a:solidFill>
                <a:latin typeface="Arial" pitchFamily="34" charset="0"/>
                <a:cs typeface="Arial" pitchFamily="34" charset="0"/>
              </a:rPr>
              <a:t>بحث</a:t>
            </a:r>
            <a:endParaRPr lang="en-US" sz="3600" kern="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40820551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22" presetClass="entr" presetSubtype="1"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par>
                                <p:cTn id="13" presetID="47"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outVertic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ounded Rectangle 5"/>
          <p:cNvSpPr/>
          <p:nvPr/>
        </p:nvSpPr>
        <p:spPr>
          <a:xfrm>
            <a:off x="3251200" y="102852"/>
            <a:ext cx="4859250" cy="1004588"/>
          </a:xfrm>
          <a:prstGeom prst="roundRect">
            <a:avLst/>
          </a:prstGeom>
          <a:solidFill>
            <a:schemeClr val="accent3">
              <a:lumMod val="50000"/>
              <a:alpha val="25000"/>
            </a:schemeClr>
          </a:solidFill>
          <a:ln w="9525" cap="flat" cmpd="sng" algn="ctr">
            <a:noFill/>
            <a:prstDash val="solid"/>
          </a:ln>
          <a:effectLst/>
        </p:spPr>
        <p:txBody>
          <a:bodyPr vert="horz" lIns="91440" tIns="45720" rIns="91440" bIns="45720" rtlCol="0" anchor="ctr">
            <a:normAutofit/>
          </a:bodyPr>
          <a:lstStyle/>
          <a:p>
            <a:pPr algn="ctr" defTabSz="914400" rtl="1">
              <a:spcBef>
                <a:spcPct val="0"/>
              </a:spcBef>
            </a:pPr>
            <a:r>
              <a:rPr lang="fa-IR" sz="3600" kern="0" dirty="0">
                <a:solidFill>
                  <a:schemeClr val="tx1"/>
                </a:solidFill>
                <a:latin typeface="Arial" pitchFamily="34" charset="0"/>
                <a:cs typeface="Arial" pitchFamily="34" charset="0"/>
              </a:rPr>
              <a:t>بحث</a:t>
            </a:r>
            <a:endParaRPr lang="en-US" sz="3600" kern="0" dirty="0">
              <a:solidFill>
                <a:schemeClr val="tx1"/>
              </a:solidFill>
              <a:latin typeface="Arial" pitchFamily="34" charset="0"/>
              <a:cs typeface="Arial" pitchFamily="34" charset="0"/>
            </a:endParaRPr>
          </a:p>
        </p:txBody>
      </p:sp>
      <p:sp>
        <p:nvSpPr>
          <p:cNvPr id="7" name="Rectangle 6"/>
          <p:cNvSpPr/>
          <p:nvPr/>
        </p:nvSpPr>
        <p:spPr>
          <a:xfrm>
            <a:off x="153325" y="1760479"/>
            <a:ext cx="10285406" cy="3747693"/>
          </a:xfrm>
          <a:prstGeom prst="rect">
            <a:avLst/>
          </a:prstGeom>
        </p:spPr>
        <p:txBody>
          <a:bodyPr wrap="square">
            <a:spAutoFit/>
          </a:bodyPr>
          <a:lstStyle/>
          <a:p>
            <a:pPr algn="just" rtl="1"/>
            <a:r>
              <a:rPr lang="fa-IR" dirty="0">
                <a:latin typeface="Arial" pitchFamily="34" charset="0"/>
                <a:ea typeface="Calibri" panose="020F0502020204030204" pitchFamily="34" charset="0"/>
                <a:cs typeface="Arial" pitchFamily="34" charset="0"/>
              </a:rPr>
              <a:t>نانوپرایمینگ و اثرات آن بر ویژگی­های درصد جوانه­زنی بذور غلات و صیفی­جات و همچنین میزان آلودگی قارچی آنها بررسی </a:t>
            </a:r>
            <a:r>
              <a:rPr lang="fa-IR" sz="1600" dirty="0">
                <a:latin typeface="Arial" pitchFamily="34" charset="0"/>
                <a:ea typeface="Calibri" panose="020F0502020204030204" pitchFamily="34" charset="0"/>
                <a:cs typeface="Arial" pitchFamily="34" charset="0"/>
              </a:rPr>
              <a:t>شد</a:t>
            </a:r>
            <a:r>
              <a:rPr lang="fa-IR" sz="2000" dirty="0">
                <a:latin typeface="Arial" pitchFamily="34" charset="0"/>
                <a:ea typeface="Calibri" panose="020F0502020204030204" pitchFamily="34" charset="0"/>
                <a:cs typeface="Arial" pitchFamily="34" charset="0"/>
              </a:rPr>
              <a:t>یافته­ها حاکی از این است که درصد جوانه زنی با نانوسولفور سنتزسبز در جو، گندم، خیار و گوجه­فرنگی 100 درصد جوانه­زنی را نشان دادند که:</a:t>
            </a:r>
          </a:p>
          <a:p>
            <a:pPr algn="just" rtl="1"/>
            <a:endParaRPr lang="fa-IR" sz="2000" dirty="0">
              <a:latin typeface="Arial" pitchFamily="34" charset="0"/>
              <a:ea typeface="Calibri" panose="020F0502020204030204" pitchFamily="34" charset="0"/>
              <a:cs typeface="Arial" pitchFamily="34" charset="0"/>
            </a:endParaRPr>
          </a:p>
          <a:p>
            <a:pPr marL="342900" indent="-342900" algn="just" rtl="1">
              <a:buFont typeface="Wingdings" panose="05000000000000000000" pitchFamily="2" charset="2"/>
              <a:buChar char="q"/>
            </a:pPr>
            <a:r>
              <a:rPr lang="fa-IR" sz="2000" dirty="0">
                <a:latin typeface="Arial" pitchFamily="34" charset="0"/>
                <a:ea typeface="Calibri" panose="020F0502020204030204" pitchFamily="34" charset="0"/>
                <a:cs typeface="Arial" pitchFamily="34" charset="0"/>
              </a:rPr>
              <a:t>مشابه نتیجه تحقیق آناند و همکاران بوده است که </a:t>
            </a:r>
            <a:r>
              <a:rPr lang="fa-IR" sz="2000" dirty="0">
                <a:latin typeface="Arial" pitchFamily="34" charset="0"/>
                <a:ea typeface="Times New Roman" panose="02020603050405020304" pitchFamily="18" charset="0"/>
                <a:cs typeface="Arial" pitchFamily="34" charset="0"/>
              </a:rPr>
              <a:t>دانه‌های نانوپرایم شده با </a:t>
            </a:r>
            <a:r>
              <a:rPr lang="en-US" dirty="0" err="1">
                <a:latin typeface="Arial" pitchFamily="34" charset="0"/>
                <a:ea typeface="Times New Roman" panose="02020603050405020304" pitchFamily="18" charset="0"/>
                <a:cs typeface="Arial" pitchFamily="34" charset="0"/>
              </a:rPr>
              <a:t>MgO</a:t>
            </a:r>
            <a:r>
              <a:rPr lang="en-US" dirty="0">
                <a:latin typeface="Arial" pitchFamily="34" charset="0"/>
                <a:ea typeface="Times New Roman" panose="02020603050405020304" pitchFamily="18" charset="0"/>
                <a:cs typeface="Arial" pitchFamily="34" charset="0"/>
              </a:rPr>
              <a:t> </a:t>
            </a:r>
            <a:r>
              <a:rPr lang="fa-IR" dirty="0">
                <a:latin typeface="Arial" pitchFamily="34" charset="0"/>
                <a:ea typeface="Times New Roman" panose="02020603050405020304" pitchFamily="18" charset="0"/>
                <a:cs typeface="Arial" pitchFamily="34" charset="0"/>
              </a:rPr>
              <a:t>(</a:t>
            </a:r>
            <a:r>
              <a:rPr lang="en-US" dirty="0">
                <a:latin typeface="Arial" pitchFamily="34" charset="0"/>
                <a:ea typeface="Times New Roman" panose="02020603050405020304" pitchFamily="18" charset="0"/>
                <a:cs typeface="Arial" pitchFamily="34" charset="0"/>
              </a:rPr>
              <a:t>100</a:t>
            </a:r>
            <a:r>
              <a:rPr lang="fa-IR" sz="2000" dirty="0">
                <a:latin typeface="Arial" pitchFamily="34" charset="0"/>
                <a:ea typeface="Times New Roman" panose="02020603050405020304" pitchFamily="18" charset="0"/>
                <a:cs typeface="Arial" pitchFamily="34" charset="0"/>
              </a:rPr>
              <a:t> میلی­گرم در لیتر) جوانه‌زنی بذر (درصد) و بنیه‌ گیاهچه را در مقایسه با روش هیدروپرایمینگ معمولی به‌طور معنی‌داری افزایش دادند. </a:t>
            </a:r>
          </a:p>
          <a:p>
            <a:pPr marL="457200" indent="-457200" algn="just" rtl="1">
              <a:lnSpc>
                <a:spcPct val="107000"/>
              </a:lnSpc>
              <a:spcAft>
                <a:spcPts val="800"/>
              </a:spcAft>
              <a:buFont typeface="Wingdings" panose="05000000000000000000" pitchFamily="2" charset="2"/>
              <a:buChar char="q"/>
              <a:tabLst>
                <a:tab pos="631190" algn="l"/>
              </a:tabLst>
            </a:pPr>
            <a:endParaRPr lang="fa-IR" sz="2000" dirty="0">
              <a:latin typeface="Arial" pitchFamily="34" charset="0"/>
              <a:ea typeface="Calibri" panose="020F0502020204030204" pitchFamily="34" charset="0"/>
              <a:cs typeface="Arial" pitchFamily="34" charset="0"/>
            </a:endParaRPr>
          </a:p>
          <a:p>
            <a:pPr marL="457200" indent="-457200" algn="just" rtl="1">
              <a:lnSpc>
                <a:spcPct val="107000"/>
              </a:lnSpc>
              <a:spcAft>
                <a:spcPts val="800"/>
              </a:spcAft>
              <a:buFont typeface="Wingdings" panose="05000000000000000000" pitchFamily="2" charset="2"/>
              <a:buChar char="q"/>
              <a:tabLst>
                <a:tab pos="631190" algn="l"/>
              </a:tabLst>
            </a:pPr>
            <a:r>
              <a:rPr lang="fa-IR" sz="2000" dirty="0">
                <a:latin typeface="Arial" pitchFamily="34" charset="0"/>
                <a:ea typeface="Calibri" panose="020F0502020204030204" pitchFamily="34" charset="0"/>
                <a:cs typeface="Arial" pitchFamily="34" charset="0"/>
              </a:rPr>
              <a:t>نتایج تحقیق حاضر در تایید نتیجه </a:t>
            </a:r>
            <a:r>
              <a:rPr lang="fa-IR" sz="2000" dirty="0">
                <a:latin typeface="Arial" pitchFamily="34" charset="0"/>
                <a:ea typeface="Times New Roman" panose="02020603050405020304" pitchFamily="18" charset="0"/>
                <a:cs typeface="Arial" pitchFamily="34" charset="0"/>
              </a:rPr>
              <a:t>گوا و همکاران (2021) است که بذرهای نانوپرایم شده عملکرد بهتری را در مقایسه با بذرهای پرایم شده سنتی نشان دادند.</a:t>
            </a:r>
            <a:endParaRPr lang="en-US" sz="2000" dirty="0">
              <a:latin typeface="Arial" pitchFamily="34" charset="0"/>
              <a:ea typeface="Calibri" panose="020F0502020204030204" pitchFamily="34" charset="0"/>
              <a:cs typeface="Arial" pitchFamily="34" charset="0"/>
            </a:endParaRPr>
          </a:p>
          <a:p>
            <a:pPr marL="342900" indent="-342900" algn="just" rtl="1">
              <a:buFont typeface="Wingdings" panose="05000000000000000000" pitchFamily="2" charset="2"/>
              <a:buChar char="q"/>
            </a:pPr>
            <a:endParaRPr lang="fa-IR" sz="2000" dirty="0">
              <a:latin typeface="Arial" pitchFamily="34" charset="0"/>
              <a:ea typeface="Times New Roman" panose="02020603050405020304" pitchFamily="18" charset="0"/>
              <a:cs typeface="Arial" pitchFamily="34" charset="0"/>
            </a:endParaRPr>
          </a:p>
          <a:p>
            <a:pPr algn="just" rtl="1"/>
            <a:endParaRPr lang="en-US" sz="2000" dirty="0">
              <a:latin typeface="Arial" pitchFamily="34" charset="0"/>
              <a:cs typeface="Arial" pitchFamily="34" charset="0"/>
            </a:endParaRPr>
          </a:p>
        </p:txBody>
      </p:sp>
      <p:pic>
        <p:nvPicPr>
          <p:cNvPr id="10" name="Picture 2" descr="C:\Users\User\Desktop\Azad_University_logo-th3.png"/>
          <p:cNvPicPr>
            <a:picLocks noChangeAspect="1" noChangeArrowheads="1"/>
          </p:cNvPicPr>
          <p:nvPr/>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059611" y="102852"/>
            <a:ext cx="838200" cy="125185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0846709" y="1537854"/>
            <a:ext cx="1264005" cy="3970318"/>
          </a:xfrm>
          <a:prstGeom prst="rect">
            <a:avLst/>
          </a:prstGeom>
          <a:noFill/>
        </p:spPr>
        <p:txBody>
          <a:bodyPr wrap="square" rtlCol="0">
            <a:spAutoFit/>
          </a:bodyPr>
          <a:lstStyle/>
          <a:p>
            <a:pPr algn="ctr" rtl="1"/>
            <a:r>
              <a:rPr lang="fa-IR" sz="1400" dirty="0">
                <a:solidFill>
                  <a:prstClr val="black"/>
                </a:solidFill>
                <a:latin typeface="Arial" pitchFamily="34" charset="0"/>
                <a:cs typeface="Arial" pitchFamily="34" charset="0"/>
              </a:rPr>
              <a:t>فصل اول:</a:t>
            </a:r>
          </a:p>
          <a:p>
            <a:pPr algn="ctr" rtl="1"/>
            <a:r>
              <a:rPr lang="fa-IR" sz="1400" b="1" dirty="0">
                <a:latin typeface="Arial" pitchFamily="34" charset="0"/>
                <a:cs typeface="Arial" pitchFamily="34" charset="0"/>
              </a:rPr>
              <a:t>کلیات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دوم:</a:t>
            </a:r>
          </a:p>
          <a:p>
            <a:pPr algn="ctr" rtl="1"/>
            <a:r>
              <a:rPr lang="fa-IR" sz="1400" b="1" dirty="0">
                <a:solidFill>
                  <a:prstClr val="black"/>
                </a:solidFill>
                <a:latin typeface="Arial" pitchFamily="34" charset="0"/>
                <a:cs typeface="Arial" pitchFamily="34" charset="0"/>
              </a:rPr>
              <a:t>ادبیات تحقیق و پیشینه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سوم:</a:t>
            </a:r>
          </a:p>
          <a:p>
            <a:pPr algn="ctr" rtl="1"/>
            <a:r>
              <a:rPr lang="fa-IR" sz="1400" b="1" dirty="0">
                <a:solidFill>
                  <a:prstClr val="black"/>
                </a:solidFill>
                <a:latin typeface="Arial" pitchFamily="34" charset="0"/>
                <a:cs typeface="Arial" pitchFamily="34" charset="0"/>
              </a:rPr>
              <a:t>روش اجرای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چهارم:</a:t>
            </a:r>
          </a:p>
          <a:p>
            <a:pPr algn="ctr" rtl="1"/>
            <a:r>
              <a:rPr lang="fa-IR" sz="1400" b="1" dirty="0">
                <a:solidFill>
                  <a:prstClr val="black"/>
                </a:solidFill>
                <a:latin typeface="Arial" pitchFamily="34" charset="0"/>
                <a:cs typeface="Arial" pitchFamily="34" charset="0"/>
              </a:rPr>
              <a:t>تجزیه و تحلیل داده‌ها</a:t>
            </a:r>
          </a:p>
          <a:p>
            <a:pPr algn="ctr" rtl="1"/>
            <a:endParaRPr lang="fa-IR" sz="1400" b="1" dirty="0">
              <a:solidFill>
                <a:prstClr val="black"/>
              </a:solidFill>
              <a:latin typeface="Arial" pitchFamily="34" charset="0"/>
              <a:cs typeface="Arial" pitchFamily="34" charset="0"/>
            </a:endParaRPr>
          </a:p>
          <a:p>
            <a:pPr algn="ctr" rtl="1"/>
            <a:r>
              <a:rPr lang="fa-IR" sz="1400" dirty="0">
                <a:solidFill>
                  <a:srgbClr val="FF0000"/>
                </a:solidFill>
                <a:latin typeface="Arial" pitchFamily="34" charset="0"/>
                <a:cs typeface="Arial" pitchFamily="34" charset="0"/>
              </a:rPr>
              <a:t>فصل پنجم:</a:t>
            </a:r>
          </a:p>
          <a:p>
            <a:pPr algn="ctr" rtl="1"/>
            <a:r>
              <a:rPr lang="fa-IR" sz="1400" b="1" dirty="0">
                <a:solidFill>
                  <a:srgbClr val="FF0000"/>
                </a:solidFill>
                <a:latin typeface="Arial" pitchFamily="34" charset="0"/>
                <a:cs typeface="Arial" pitchFamily="34" charset="0"/>
              </a:rPr>
              <a:t>نتیجه‌گیری و پیشنهادات</a:t>
            </a:r>
          </a:p>
        </p:txBody>
      </p:sp>
    </p:spTree>
    <p:extLst>
      <p:ext uri="{BB962C8B-B14F-4D97-AF65-F5344CB8AC3E}">
        <p14:creationId xmlns:p14="http://schemas.microsoft.com/office/powerpoint/2010/main" val="3404690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22" presetClass="entr" presetSubtype="1"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par>
                                <p:cTn id="13" presetID="16" presetClass="entr" presetSubtype="37"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outVertic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right)">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ounded Rectangle 5"/>
          <p:cNvSpPr/>
          <p:nvPr/>
        </p:nvSpPr>
        <p:spPr>
          <a:xfrm>
            <a:off x="2672079" y="69272"/>
            <a:ext cx="5946371" cy="1182585"/>
          </a:xfrm>
          <a:prstGeom prst="roundRect">
            <a:avLst/>
          </a:prstGeom>
          <a:solidFill>
            <a:schemeClr val="accent3">
              <a:lumMod val="50000"/>
              <a:alpha val="25000"/>
            </a:schemeClr>
          </a:solidFill>
          <a:ln w="9525" cap="flat" cmpd="sng" algn="ctr">
            <a:noFill/>
            <a:prstDash val="solid"/>
          </a:ln>
          <a:effectLst/>
        </p:spPr>
        <p:txBody>
          <a:bodyPr vert="horz" lIns="91440" tIns="45720" rIns="91440" bIns="45720" rtlCol="0" anchor="ctr">
            <a:normAutofit/>
          </a:bodyPr>
          <a:lstStyle/>
          <a:p>
            <a:pPr algn="ctr" defTabSz="914400" rtl="1">
              <a:spcBef>
                <a:spcPct val="0"/>
              </a:spcBef>
            </a:pPr>
            <a:r>
              <a:rPr lang="fa-IR" sz="3600" kern="0" dirty="0">
                <a:solidFill>
                  <a:schemeClr val="tx1"/>
                </a:solidFill>
                <a:latin typeface="Arial" pitchFamily="34" charset="0"/>
                <a:cs typeface="Arial" pitchFamily="34" charset="0"/>
              </a:rPr>
              <a:t>نتیجه گیری فاز اول </a:t>
            </a:r>
            <a:endParaRPr lang="en-US" sz="3600" kern="0" dirty="0">
              <a:solidFill>
                <a:schemeClr val="tx1"/>
              </a:solidFill>
              <a:latin typeface="Arial" pitchFamily="34" charset="0"/>
              <a:cs typeface="Arial" pitchFamily="34" charset="0"/>
            </a:endParaRPr>
          </a:p>
        </p:txBody>
      </p:sp>
      <p:sp>
        <p:nvSpPr>
          <p:cNvPr id="7" name="Rectangle 6"/>
          <p:cNvSpPr/>
          <p:nvPr/>
        </p:nvSpPr>
        <p:spPr>
          <a:xfrm>
            <a:off x="690098" y="2336181"/>
            <a:ext cx="9157085" cy="2373663"/>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a:spAutoFit/>
          </a:bodyPr>
          <a:lstStyle/>
          <a:p>
            <a:pPr algn="just" rtl="1">
              <a:lnSpc>
                <a:spcPct val="107000"/>
              </a:lnSpc>
              <a:spcAft>
                <a:spcPts val="800"/>
              </a:spcAft>
              <a:tabLst>
                <a:tab pos="631190" algn="l"/>
              </a:tabLst>
            </a:pPr>
            <a:r>
              <a:rPr lang="ar-SA" sz="2000" dirty="0">
                <a:latin typeface="Arial" pitchFamily="34" charset="0"/>
                <a:ea typeface="Calibri" panose="020F0502020204030204" pitchFamily="34" charset="0"/>
                <a:cs typeface="Arial" pitchFamily="34" charset="0"/>
              </a:rPr>
              <a:t>در این تحقیق اثرات نانوپرایمینگ با تیمارهای مختلف</a:t>
            </a:r>
            <a:r>
              <a:rPr lang="fa-IR" sz="2000" dirty="0">
                <a:latin typeface="Arial" pitchFamily="34" charset="0"/>
                <a:ea typeface="Calibri" panose="020F0502020204030204" pitchFamily="34" charset="0"/>
                <a:cs typeface="Arial" pitchFamily="34" charset="0"/>
              </a:rPr>
              <a:t>؛ </a:t>
            </a:r>
            <a:r>
              <a:rPr lang="ar-SA" sz="2000" dirty="0">
                <a:latin typeface="Arial" pitchFamily="34" charset="0"/>
                <a:ea typeface="Calibri" panose="020F0502020204030204" pitchFamily="34" charset="0"/>
                <a:cs typeface="Arial" pitchFamily="34" charset="0"/>
              </a:rPr>
              <a:t>تیمار </a:t>
            </a:r>
            <a:r>
              <a:rPr lang="en-US" sz="2000" dirty="0">
                <a:latin typeface="Arial" pitchFamily="34" charset="0"/>
                <a:ea typeface="Calibri" panose="020F0502020204030204" pitchFamily="34" charset="0"/>
                <a:cs typeface="Arial" pitchFamily="34" charset="0"/>
              </a:rPr>
              <a:t>AA </a:t>
            </a:r>
            <a:r>
              <a:rPr lang="fa-IR" sz="2000" dirty="0">
                <a:latin typeface="Arial" pitchFamily="34" charset="0"/>
                <a:ea typeface="Calibri" panose="020F0502020204030204" pitchFamily="34" charset="0"/>
                <a:cs typeface="Arial" pitchFamily="34" charset="0"/>
              </a:rPr>
              <a:t>(آب ژاول در غلظت الکل 5 درصد به مدت 5 دقیقه)، </a:t>
            </a:r>
            <a:r>
              <a:rPr lang="en-US" sz="2000" dirty="0">
                <a:latin typeface="Arial" pitchFamily="34" charset="0"/>
                <a:ea typeface="Calibri" panose="020F0502020204030204" pitchFamily="34" charset="0"/>
                <a:cs typeface="Arial" pitchFamily="34" charset="0"/>
              </a:rPr>
              <a:t>BB</a:t>
            </a:r>
            <a:r>
              <a:rPr lang="fa-IR" sz="2000" dirty="0">
                <a:latin typeface="Arial" pitchFamily="34" charset="0"/>
                <a:ea typeface="Calibri" panose="020F0502020204030204" pitchFamily="34" charset="0"/>
                <a:cs typeface="Arial" pitchFamily="34" charset="0"/>
              </a:rPr>
              <a:t>(نانوپگان 20 درصد به مدت 2 ساعت)،</a:t>
            </a:r>
            <a:r>
              <a:rPr lang="en-US" sz="2000" dirty="0">
                <a:latin typeface="Arial" pitchFamily="34" charset="0"/>
                <a:ea typeface="Calibri" panose="020F0502020204030204" pitchFamily="34" charset="0"/>
                <a:cs typeface="Arial" pitchFamily="34" charset="0"/>
              </a:rPr>
              <a:t>CC</a:t>
            </a:r>
            <a:r>
              <a:rPr lang="fa-IR" sz="2000" dirty="0">
                <a:latin typeface="Arial" pitchFamily="34" charset="0"/>
                <a:ea typeface="Calibri" panose="020F0502020204030204" pitchFamily="34" charset="0"/>
                <a:cs typeface="Arial" pitchFamily="34" charset="0"/>
              </a:rPr>
              <a:t>(نانوپگان 100 درصد به مدت 2 ساعت)، </a:t>
            </a:r>
            <a:r>
              <a:rPr lang="en-US" sz="2000" dirty="0">
                <a:latin typeface="Arial" pitchFamily="34" charset="0"/>
                <a:ea typeface="Calibri" panose="020F0502020204030204" pitchFamily="34" charset="0"/>
                <a:cs typeface="Arial" pitchFamily="34" charset="0"/>
              </a:rPr>
              <a:t>Check </a:t>
            </a:r>
            <a:r>
              <a:rPr lang="fa-IR" sz="2000" dirty="0">
                <a:latin typeface="Arial" pitchFamily="34" charset="0"/>
                <a:ea typeface="Calibri" panose="020F0502020204030204" pitchFamily="34" charset="0"/>
                <a:cs typeface="Arial" pitchFamily="34" charset="0"/>
              </a:rPr>
              <a:t> (شاهد، آب مقطر استریل)، </a:t>
            </a:r>
            <a:r>
              <a:rPr lang="en-US" sz="2000" dirty="0">
                <a:latin typeface="Arial" pitchFamily="34" charset="0"/>
                <a:ea typeface="Calibri" panose="020F0502020204030204" pitchFamily="34" charset="0"/>
                <a:cs typeface="Arial" pitchFamily="34" charset="0"/>
              </a:rPr>
              <a:t>DD</a:t>
            </a:r>
            <a:r>
              <a:rPr lang="fa-IR" sz="2000" dirty="0">
                <a:latin typeface="Arial" pitchFamily="34" charset="0"/>
                <a:ea typeface="Calibri" panose="020F0502020204030204" pitchFamily="34" charset="0"/>
                <a:cs typeface="Arial" pitchFamily="34" charset="0"/>
              </a:rPr>
              <a:t> (نانوسولفور سنتز سبز 10 درصد به مدت 30 دقیقه) مورد بررسی قرار گرفت که نتایج حاصل از این تحقیق نشان داد که 100 درصد جوانه­زنی در جو با تیمار نانوسولفور سنتز سبز انجام شد. در بذر گندم 100 درصد جوانه­زنی با تیمار آب ژاول و همچنین تیمار نانوسولفور سنتز سبز، در مورد جوانه­زنی بذور خیار و همچنین گوجه­فرنگی 100 درصد جوانه­زنی بذور با تیما نانوسولفورسنتز سبز بودند. </a:t>
            </a:r>
            <a:endParaRPr lang="en-US" sz="2000" dirty="0">
              <a:effectLst/>
              <a:latin typeface="Arial" pitchFamily="34" charset="0"/>
              <a:ea typeface="Calibri" panose="020F0502020204030204" pitchFamily="34" charset="0"/>
              <a:cs typeface="Arial" pitchFamily="34" charset="0"/>
            </a:endParaRPr>
          </a:p>
        </p:txBody>
      </p:sp>
      <p:pic>
        <p:nvPicPr>
          <p:cNvPr id="8" name="Picture 2" descr="C:\Users\User\Desktop\Azad_University_logo-th3.png"/>
          <p:cNvPicPr>
            <a:picLocks noChangeAspect="1" noChangeArrowheads="1"/>
          </p:cNvPicPr>
          <p:nvPr/>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059611" y="102852"/>
            <a:ext cx="838200" cy="125185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0846709" y="1537854"/>
            <a:ext cx="1264005" cy="3970318"/>
          </a:xfrm>
          <a:prstGeom prst="rect">
            <a:avLst/>
          </a:prstGeom>
          <a:noFill/>
        </p:spPr>
        <p:txBody>
          <a:bodyPr wrap="square" rtlCol="0">
            <a:spAutoFit/>
          </a:bodyPr>
          <a:lstStyle/>
          <a:p>
            <a:pPr algn="ctr" rtl="1"/>
            <a:r>
              <a:rPr lang="fa-IR" sz="1400" dirty="0">
                <a:solidFill>
                  <a:prstClr val="black"/>
                </a:solidFill>
                <a:latin typeface="Arial" pitchFamily="34" charset="0"/>
                <a:cs typeface="Arial" pitchFamily="34" charset="0"/>
              </a:rPr>
              <a:t>فصل اول:</a:t>
            </a:r>
          </a:p>
          <a:p>
            <a:pPr algn="ctr" rtl="1"/>
            <a:r>
              <a:rPr lang="fa-IR" sz="1400" b="1" dirty="0">
                <a:latin typeface="Arial" pitchFamily="34" charset="0"/>
                <a:cs typeface="Arial" pitchFamily="34" charset="0"/>
              </a:rPr>
              <a:t>کلیات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دوم:</a:t>
            </a:r>
          </a:p>
          <a:p>
            <a:pPr algn="ctr" rtl="1"/>
            <a:r>
              <a:rPr lang="fa-IR" sz="1400" b="1" dirty="0">
                <a:solidFill>
                  <a:prstClr val="black"/>
                </a:solidFill>
                <a:latin typeface="Arial" pitchFamily="34" charset="0"/>
                <a:cs typeface="Arial" pitchFamily="34" charset="0"/>
              </a:rPr>
              <a:t>ادبیات تحقیق و پیشینه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سوم:</a:t>
            </a:r>
          </a:p>
          <a:p>
            <a:pPr algn="ctr" rtl="1"/>
            <a:r>
              <a:rPr lang="fa-IR" sz="1400" b="1" dirty="0">
                <a:solidFill>
                  <a:prstClr val="black"/>
                </a:solidFill>
                <a:latin typeface="Arial" pitchFamily="34" charset="0"/>
                <a:cs typeface="Arial" pitchFamily="34" charset="0"/>
              </a:rPr>
              <a:t>روش اجرای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چهارم:</a:t>
            </a:r>
          </a:p>
          <a:p>
            <a:pPr algn="ctr" rtl="1"/>
            <a:r>
              <a:rPr lang="fa-IR" sz="1400" b="1" dirty="0">
                <a:solidFill>
                  <a:prstClr val="black"/>
                </a:solidFill>
                <a:latin typeface="Arial" pitchFamily="34" charset="0"/>
                <a:cs typeface="Arial" pitchFamily="34" charset="0"/>
              </a:rPr>
              <a:t>تجزیه و تحلیل داده‌ها</a:t>
            </a:r>
          </a:p>
          <a:p>
            <a:pPr algn="ctr" rtl="1"/>
            <a:endParaRPr lang="fa-IR" sz="1400" b="1" dirty="0">
              <a:solidFill>
                <a:prstClr val="black"/>
              </a:solidFill>
              <a:latin typeface="Arial" pitchFamily="34" charset="0"/>
              <a:cs typeface="Arial" pitchFamily="34" charset="0"/>
            </a:endParaRPr>
          </a:p>
          <a:p>
            <a:pPr algn="ctr" rtl="1"/>
            <a:r>
              <a:rPr lang="fa-IR" sz="1400" dirty="0">
                <a:solidFill>
                  <a:srgbClr val="FF0000"/>
                </a:solidFill>
                <a:latin typeface="Arial" pitchFamily="34" charset="0"/>
                <a:cs typeface="Arial" pitchFamily="34" charset="0"/>
              </a:rPr>
              <a:t>فصل پنجم:</a:t>
            </a:r>
          </a:p>
          <a:p>
            <a:pPr algn="ctr" rtl="1"/>
            <a:r>
              <a:rPr lang="fa-IR" sz="1400" b="1" dirty="0">
                <a:solidFill>
                  <a:srgbClr val="FF0000"/>
                </a:solidFill>
                <a:latin typeface="Arial" pitchFamily="34" charset="0"/>
                <a:cs typeface="Arial" pitchFamily="34" charset="0"/>
              </a:rPr>
              <a:t>نتیجه‌گیری و پیشنهادات</a:t>
            </a:r>
          </a:p>
        </p:txBody>
      </p:sp>
    </p:spTree>
    <p:extLst>
      <p:ext uri="{BB962C8B-B14F-4D97-AF65-F5344CB8AC3E}">
        <p14:creationId xmlns:p14="http://schemas.microsoft.com/office/powerpoint/2010/main" val="20389739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22" presetClass="entr" presetSubtype="1"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2" descr="C:\Users\User\Desktop\Azad_University_logo-th3.png"/>
          <p:cNvPicPr>
            <a:picLocks noChangeAspect="1" noChangeArrowheads="1"/>
          </p:cNvPicPr>
          <p:nvPr/>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059611" y="96883"/>
            <a:ext cx="838200" cy="12518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0846709" y="1537854"/>
            <a:ext cx="1264005" cy="3970318"/>
          </a:xfrm>
          <a:prstGeom prst="rect">
            <a:avLst/>
          </a:prstGeom>
          <a:noFill/>
        </p:spPr>
        <p:txBody>
          <a:bodyPr wrap="square" rtlCol="0">
            <a:spAutoFit/>
          </a:bodyPr>
          <a:lstStyle/>
          <a:p>
            <a:pPr algn="ctr" rtl="1"/>
            <a:r>
              <a:rPr lang="fa-IR" sz="1400" dirty="0">
                <a:solidFill>
                  <a:prstClr val="black"/>
                </a:solidFill>
                <a:latin typeface="Arial" pitchFamily="34" charset="0"/>
                <a:cs typeface="Arial" pitchFamily="34" charset="0"/>
              </a:rPr>
              <a:t>فصل اول:</a:t>
            </a:r>
          </a:p>
          <a:p>
            <a:pPr algn="ctr" rtl="1"/>
            <a:r>
              <a:rPr lang="fa-IR" sz="1400" b="1" dirty="0">
                <a:solidFill>
                  <a:srgbClr val="FF0000"/>
                </a:solidFill>
                <a:latin typeface="Arial" pitchFamily="34" charset="0"/>
                <a:cs typeface="Arial" pitchFamily="34" charset="0"/>
              </a:rPr>
              <a:t>کلیات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دوم:</a:t>
            </a:r>
          </a:p>
          <a:p>
            <a:pPr algn="ctr" rtl="1"/>
            <a:r>
              <a:rPr lang="fa-IR" sz="1400" b="1" dirty="0">
                <a:solidFill>
                  <a:prstClr val="black"/>
                </a:solidFill>
                <a:latin typeface="Arial" pitchFamily="34" charset="0"/>
                <a:cs typeface="Arial" pitchFamily="34" charset="0"/>
              </a:rPr>
              <a:t>ادبیات تحقیق و پیشینه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سوم:</a:t>
            </a:r>
          </a:p>
          <a:p>
            <a:pPr algn="ctr" rtl="1"/>
            <a:r>
              <a:rPr lang="fa-IR" sz="1400" b="1" dirty="0">
                <a:solidFill>
                  <a:prstClr val="black"/>
                </a:solidFill>
                <a:latin typeface="Arial" pitchFamily="34" charset="0"/>
                <a:cs typeface="Arial" pitchFamily="34" charset="0"/>
              </a:rPr>
              <a:t>روش اجرای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چهارم:</a:t>
            </a:r>
          </a:p>
          <a:p>
            <a:pPr algn="ctr" rtl="1"/>
            <a:r>
              <a:rPr lang="fa-IR" sz="1400" b="1" dirty="0">
                <a:solidFill>
                  <a:prstClr val="black"/>
                </a:solidFill>
                <a:latin typeface="Arial" pitchFamily="34" charset="0"/>
                <a:cs typeface="Arial" pitchFamily="34" charset="0"/>
              </a:rPr>
              <a:t>تجزیه و تحلیل داده‌ها</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پنجم:</a:t>
            </a:r>
          </a:p>
          <a:p>
            <a:pPr algn="ctr" rtl="1"/>
            <a:r>
              <a:rPr lang="fa-IR" sz="1400" b="1" dirty="0">
                <a:solidFill>
                  <a:prstClr val="black"/>
                </a:solidFill>
                <a:latin typeface="Arial" pitchFamily="34" charset="0"/>
                <a:cs typeface="Arial" pitchFamily="34" charset="0"/>
              </a:rPr>
              <a:t>نتیجه‌گیری و پیشنهادات</a:t>
            </a:r>
          </a:p>
        </p:txBody>
      </p:sp>
      <p:sp>
        <p:nvSpPr>
          <p:cNvPr id="7" name="Up Ribbon 2">
            <a:extLst>
              <a:ext uri="{FF2B5EF4-FFF2-40B4-BE49-F238E27FC236}">
                <a16:creationId xmlns:a16="http://schemas.microsoft.com/office/drawing/2014/main" id="{DA594C51-53B3-EBA9-016B-A185464A96DC}"/>
              </a:ext>
            </a:extLst>
          </p:cNvPr>
          <p:cNvSpPr/>
          <p:nvPr/>
        </p:nvSpPr>
        <p:spPr>
          <a:xfrm>
            <a:off x="2543661" y="281940"/>
            <a:ext cx="6781800" cy="1066800"/>
          </a:xfrm>
          <a:prstGeom prst="round2DiagRect">
            <a:avLst/>
          </a:prstGeom>
          <a:solidFill>
            <a:schemeClr val="accent3">
              <a:lumMod val="50000"/>
              <a:alpha val="25000"/>
            </a:schemeClr>
          </a:solidFill>
          <a:ln w="9525" cap="flat" cmpd="sng" algn="ctr">
            <a:noFill/>
            <a:prstDash val="solid"/>
          </a:ln>
          <a:effectLst/>
        </p:spPr>
        <p:txBody>
          <a:bodyPr rtlCol="0" anchor="ctr"/>
          <a:lstStyle/>
          <a:p>
            <a:pPr algn="ctr" defTabSz="914400"/>
            <a:r>
              <a:rPr lang="fa-IR" sz="4400" b="1" kern="0" dirty="0">
                <a:solidFill>
                  <a:schemeClr val="tx1"/>
                </a:solidFill>
                <a:latin typeface="Arial" pitchFamily="34" charset="0"/>
                <a:cs typeface="Arial" pitchFamily="34" charset="0"/>
              </a:rPr>
              <a:t>صیفی جات</a:t>
            </a:r>
            <a:endParaRPr lang="en-US" sz="4400" b="1" kern="0" dirty="0">
              <a:solidFill>
                <a:schemeClr val="tx1"/>
              </a:solidFill>
              <a:latin typeface="Arial" pitchFamily="34" charset="0"/>
              <a:cs typeface="Arial" pitchFamily="34" charset="0"/>
            </a:endParaRPr>
          </a:p>
        </p:txBody>
      </p:sp>
      <p:sp>
        <p:nvSpPr>
          <p:cNvPr id="6" name="TextBox 5">
            <a:extLst>
              <a:ext uri="{FF2B5EF4-FFF2-40B4-BE49-F238E27FC236}">
                <a16:creationId xmlns:a16="http://schemas.microsoft.com/office/drawing/2014/main" id="{004EC9DB-3E13-28BA-099F-71BAB1472C9A}"/>
              </a:ext>
            </a:extLst>
          </p:cNvPr>
          <p:cNvSpPr txBox="1"/>
          <p:nvPr/>
        </p:nvSpPr>
        <p:spPr>
          <a:xfrm>
            <a:off x="3390949" y="1763844"/>
            <a:ext cx="6718182" cy="707886"/>
          </a:xfrm>
          <a:prstGeom prst="rect">
            <a:avLst/>
          </a:prstGeom>
          <a:noFill/>
        </p:spPr>
        <p:txBody>
          <a:bodyPr wrap="square">
            <a:spAutoFit/>
          </a:bodyPr>
          <a:lstStyle/>
          <a:p>
            <a:pPr algn="r" rtl="1"/>
            <a:r>
              <a:rPr lang="fa-IR" sz="2000" dirty="0">
                <a:effectLst/>
                <a:latin typeface="Arial" pitchFamily="34" charset="0"/>
                <a:ea typeface="Times New Roman" panose="02020603050405020304" pitchFamily="18" charset="0"/>
                <a:cs typeface="Arial" pitchFamily="34" charset="0"/>
              </a:rPr>
              <a:t>صیفی­جات مانند خیار و گوجه­فرنگی از ارزش زیادی در سفره‌ غذایی برخوردارند</a:t>
            </a:r>
          </a:p>
        </p:txBody>
      </p:sp>
      <p:sp>
        <p:nvSpPr>
          <p:cNvPr id="2" name="Rectangle 1"/>
          <p:cNvSpPr/>
          <p:nvPr/>
        </p:nvSpPr>
        <p:spPr>
          <a:xfrm>
            <a:off x="3384450" y="2815127"/>
            <a:ext cx="6550920" cy="707886"/>
          </a:xfrm>
          <a:prstGeom prst="rect">
            <a:avLst/>
          </a:prstGeom>
        </p:spPr>
        <p:txBody>
          <a:bodyPr wrap="square">
            <a:spAutoFit/>
          </a:bodyPr>
          <a:lstStyle/>
          <a:p>
            <a:pPr algn="r" rtl="1"/>
            <a:r>
              <a:rPr lang="ar-SA" sz="2000" dirty="0">
                <a:latin typeface="Arial" pitchFamily="34" charset="0"/>
                <a:ea typeface="Calibri" panose="020F0502020204030204" pitchFamily="34" charset="0"/>
                <a:cs typeface="Arial" pitchFamily="34" charset="0"/>
              </a:rPr>
              <a:t>طبق آمار</a:t>
            </a:r>
            <a:r>
              <a:rPr lang="fa-IR" sz="2000" dirty="0">
                <a:latin typeface="Arial" pitchFamily="34" charset="0"/>
                <a:ea typeface="Calibri" panose="020F0502020204030204" pitchFamily="34" charset="0"/>
                <a:cs typeface="Arial" pitchFamily="34" charset="0"/>
              </a:rPr>
              <a:t>فائو</a:t>
            </a:r>
            <a:r>
              <a:rPr lang="ku-Arab-IQ" sz="2000" dirty="0">
                <a:latin typeface="Arial" pitchFamily="34" charset="0"/>
                <a:ea typeface="Calibri" panose="020F0502020204030204" pitchFamily="34" charset="0"/>
                <a:cs typeface="Arial" pitchFamily="34" charset="0"/>
              </a:rPr>
              <a:t> کشورایران در</a:t>
            </a:r>
            <a:r>
              <a:rPr lang="en-US" sz="2000" dirty="0">
                <a:latin typeface="Arial" pitchFamily="34" charset="0"/>
                <a:ea typeface="Calibri" panose="020F0502020204030204" pitchFamily="34" charset="0"/>
                <a:cs typeface="Arial" pitchFamily="34" charset="0"/>
              </a:rPr>
              <a:t> </a:t>
            </a:r>
            <a:r>
              <a:rPr lang="ar-SA" sz="2000" dirty="0">
                <a:latin typeface="Arial" pitchFamily="34" charset="0"/>
                <a:ea typeface="Calibri" panose="020F0502020204030204" pitchFamily="34" charset="0"/>
                <a:cs typeface="Arial" pitchFamily="34" charset="0"/>
              </a:rPr>
              <a:t>تولید</a:t>
            </a:r>
            <a:r>
              <a:rPr lang="ku-Arab-IQ" sz="2000" dirty="0">
                <a:latin typeface="Arial" pitchFamily="34" charset="0"/>
                <a:ea typeface="Calibri" panose="020F0502020204030204" pitchFamily="34" charset="0"/>
                <a:cs typeface="Arial" pitchFamily="34" charset="0"/>
              </a:rPr>
              <a:t> </a:t>
            </a:r>
            <a:r>
              <a:rPr lang="ar-SA" sz="2000" dirty="0">
                <a:latin typeface="Arial" pitchFamily="34" charset="0"/>
                <a:ea typeface="Calibri" panose="020F0502020204030204" pitchFamily="34" charset="0"/>
                <a:cs typeface="Arial" pitchFamily="34" charset="0"/>
              </a:rPr>
              <a:t>گوجه فرنگی در سال </a:t>
            </a:r>
            <a:r>
              <a:rPr lang="fa-IR" sz="2000" dirty="0">
                <a:latin typeface="Arial" pitchFamily="34" charset="0"/>
                <a:ea typeface="Calibri" panose="020F0502020204030204" pitchFamily="34" charset="0"/>
                <a:cs typeface="Arial" pitchFamily="34" charset="0"/>
              </a:rPr>
              <a:t>202</a:t>
            </a:r>
            <a:r>
              <a:rPr lang="ar-IQ" sz="2000" dirty="0">
                <a:latin typeface="Arial" pitchFamily="34" charset="0"/>
                <a:ea typeface="Calibri" panose="020F0502020204030204" pitchFamily="34" charset="0"/>
                <a:cs typeface="Arial" pitchFamily="34" charset="0"/>
              </a:rPr>
              <a:t>2</a:t>
            </a:r>
            <a:r>
              <a:rPr lang="ar-SA" sz="2000" dirty="0">
                <a:latin typeface="Arial" pitchFamily="34" charset="0"/>
                <a:ea typeface="Calibri" panose="020F0502020204030204" pitchFamily="34" charset="0"/>
                <a:cs typeface="Arial" pitchFamily="34" charset="0"/>
              </a:rPr>
              <a:t> به</a:t>
            </a:r>
            <a:r>
              <a:rPr lang="ar-IQ" sz="2000" dirty="0">
                <a:latin typeface="Arial" pitchFamily="34" charset="0"/>
                <a:ea typeface="Calibri" panose="020F0502020204030204" pitchFamily="34" charset="0"/>
                <a:cs typeface="Arial" pitchFamily="34" charset="0"/>
              </a:rPr>
              <a:t> </a:t>
            </a:r>
            <a:r>
              <a:rPr lang="ar-SA" sz="2000" dirty="0">
                <a:latin typeface="Arial" pitchFamily="34" charset="0"/>
                <a:ea typeface="Calibri" panose="020F0502020204030204" pitchFamily="34" charset="0"/>
                <a:cs typeface="Arial" pitchFamily="34" charset="0"/>
              </a:rPr>
              <a:t> </a:t>
            </a:r>
            <a:r>
              <a:rPr lang="ku-Arab-IQ" sz="2000" dirty="0">
                <a:latin typeface="Arial" pitchFamily="34" charset="0"/>
                <a:ea typeface="Calibri" panose="020F0502020204030204" pitchFamily="34" charset="0"/>
                <a:cs typeface="Arial" pitchFamily="34" charset="0"/>
              </a:rPr>
              <a:t>٣.٤٠٠</a:t>
            </a:r>
            <a:r>
              <a:rPr lang="ar-SA" sz="2000" dirty="0">
                <a:latin typeface="Arial" pitchFamily="34" charset="0"/>
                <a:ea typeface="Calibri" panose="020F0502020204030204" pitchFamily="34" charset="0"/>
                <a:cs typeface="Arial" pitchFamily="34" charset="0"/>
              </a:rPr>
              <a:t>میلیون تن </a:t>
            </a:r>
            <a:r>
              <a:rPr lang="ku-Arab-IQ" sz="2000" dirty="0">
                <a:latin typeface="Arial" pitchFamily="34" charset="0"/>
                <a:ea typeface="Calibri" panose="020F0502020204030204" pitchFamily="34" charset="0"/>
                <a:cs typeface="Arial" pitchFamily="34" charset="0"/>
              </a:rPr>
              <a:t>رتبه یازدهم را در جهان دارد</a:t>
            </a:r>
            <a:r>
              <a:rPr lang="fa-IR" sz="2000" dirty="0">
                <a:latin typeface="Arial" pitchFamily="34" charset="0"/>
                <a:ea typeface="Calibri" panose="020F0502020204030204" pitchFamily="34" charset="0"/>
                <a:cs typeface="Arial" pitchFamily="34" charset="0"/>
              </a:rPr>
              <a:t>.</a:t>
            </a:r>
            <a:r>
              <a:rPr lang="ar-SA" sz="2000" dirty="0">
                <a:latin typeface="Arial" pitchFamily="34" charset="0"/>
                <a:ea typeface="Calibri" panose="020F0502020204030204" pitchFamily="34" charset="0"/>
                <a:cs typeface="Arial" pitchFamily="34" charset="0"/>
              </a:rPr>
              <a:t> </a:t>
            </a:r>
            <a:endParaRPr lang="fa-IR" sz="2000" dirty="0">
              <a:latin typeface="Arial" pitchFamily="34" charset="0"/>
              <a:ea typeface="Calibri" panose="020F0502020204030204" pitchFamily="34" charset="0"/>
              <a:cs typeface="Arial" pitchFamily="34" charset="0"/>
            </a:endParaRPr>
          </a:p>
        </p:txBody>
      </p:sp>
      <p:sp>
        <p:nvSpPr>
          <p:cNvPr id="11" name="Rectangle 10"/>
          <p:cNvSpPr/>
          <p:nvPr/>
        </p:nvSpPr>
        <p:spPr>
          <a:xfrm>
            <a:off x="3586340" y="4938384"/>
            <a:ext cx="6327400" cy="707886"/>
          </a:xfrm>
          <a:prstGeom prst="rect">
            <a:avLst/>
          </a:prstGeom>
        </p:spPr>
        <p:txBody>
          <a:bodyPr wrap="square">
            <a:spAutoFit/>
          </a:bodyPr>
          <a:lstStyle/>
          <a:p>
            <a:pPr algn="r" rtl="1"/>
            <a:r>
              <a:rPr lang="fa-IR" sz="2000" dirty="0">
                <a:latin typeface="Arial" pitchFamily="34" charset="0"/>
                <a:cs typeface="Arial" pitchFamily="34" charset="0"/>
              </a:rPr>
              <a:t>کشور ایران در تولید خیار </a:t>
            </a:r>
            <a:r>
              <a:rPr lang="ku-Arab-IQ" sz="2000" dirty="0">
                <a:latin typeface="Arial" pitchFamily="34" charset="0"/>
                <a:cs typeface="Arial" pitchFamily="34" charset="0"/>
              </a:rPr>
              <a:t>در سال </a:t>
            </a:r>
            <a:r>
              <a:rPr lang="ar-IQ" sz="2000" dirty="0">
                <a:latin typeface="Arial" pitchFamily="34" charset="0"/>
                <a:cs typeface="Arial" pitchFamily="34" charset="0"/>
              </a:rPr>
              <a:t>2022 </a:t>
            </a:r>
            <a:r>
              <a:rPr lang="ku-Arab-IQ" sz="2000" dirty="0">
                <a:latin typeface="Arial" pitchFamily="34" charset="0"/>
                <a:cs typeface="Arial" pitchFamily="34" charset="0"/>
              </a:rPr>
              <a:t>به ٤١١.٤هزار تن </a:t>
            </a:r>
            <a:r>
              <a:rPr lang="fa-IR" sz="2000" dirty="0">
                <a:latin typeface="Arial" pitchFamily="34" charset="0"/>
                <a:cs typeface="Arial" pitchFamily="34" charset="0"/>
              </a:rPr>
              <a:t>رتبه </a:t>
            </a:r>
            <a:r>
              <a:rPr lang="ku-Arab-IQ" sz="2000" dirty="0">
                <a:latin typeface="Arial" pitchFamily="34" charset="0"/>
                <a:cs typeface="Arial" pitchFamily="34" charset="0"/>
              </a:rPr>
              <a:t>چهاردهم</a:t>
            </a:r>
            <a:r>
              <a:rPr lang="fa-IR" sz="2000" dirty="0">
                <a:latin typeface="Arial" pitchFamily="34" charset="0"/>
                <a:cs typeface="Arial" pitchFamily="34" charset="0"/>
              </a:rPr>
              <a:t> را </a:t>
            </a:r>
            <a:r>
              <a:rPr lang="ku-Arab-IQ" sz="2000" dirty="0">
                <a:latin typeface="Arial" pitchFamily="34" charset="0"/>
                <a:cs typeface="Arial" pitchFamily="34" charset="0"/>
              </a:rPr>
              <a:t>در جهان </a:t>
            </a:r>
            <a:r>
              <a:rPr lang="fa-IR" sz="2000" dirty="0">
                <a:latin typeface="Arial" pitchFamily="34" charset="0"/>
                <a:cs typeface="Arial" pitchFamily="34" charset="0"/>
              </a:rPr>
              <a:t>دارد.</a:t>
            </a:r>
            <a:endParaRPr lang="en-US" sz="2000" dirty="0">
              <a:latin typeface="Arial" pitchFamily="34" charset="0"/>
              <a:cs typeface="Arial" pitchFamily="34" charset="0"/>
            </a:endParaRPr>
          </a:p>
        </p:txBody>
      </p:sp>
      <p:pic>
        <p:nvPicPr>
          <p:cNvPr id="1026" name="Picture 2" descr="C:\Users\ISA\Downloads\pngimg.com - tomato_PNG1254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791367" y="1980363"/>
            <a:ext cx="2371943" cy="255099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ISA\Downloads\pngeg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9994" y="4474759"/>
            <a:ext cx="2884456" cy="2447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62774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2"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500"/>
                                        <p:tgtEl>
                                          <p:spTgt spid="5"/>
                                        </p:tgtEl>
                                      </p:cBhvr>
                                    </p:animEffect>
                                  </p:childTnLst>
                                </p:cTn>
                              </p:par>
                            </p:childTnLst>
                          </p:cTn>
                        </p:par>
                        <p:par>
                          <p:cTn id="14" fill="hold">
                            <p:stCondLst>
                              <p:cond delay="1500"/>
                            </p:stCondLst>
                            <p:childTnLst>
                              <p:par>
                                <p:cTn id="15" presetID="2" presetClass="entr" presetSubtype="1"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up)">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1026"/>
                                        </p:tgtEl>
                                        <p:attrNameLst>
                                          <p:attrName>style.visibility</p:attrName>
                                        </p:attrNameLst>
                                      </p:cBhvr>
                                      <p:to>
                                        <p:strVal val="visible"/>
                                      </p:to>
                                    </p:set>
                                    <p:anim calcmode="lin" valueType="num">
                                      <p:cBhvr additive="base">
                                        <p:cTn id="28" dur="500" fill="hold"/>
                                        <p:tgtEl>
                                          <p:spTgt spid="1026"/>
                                        </p:tgtEl>
                                        <p:attrNameLst>
                                          <p:attrName>ppt_x</p:attrName>
                                        </p:attrNameLst>
                                      </p:cBhvr>
                                      <p:tavLst>
                                        <p:tav tm="0">
                                          <p:val>
                                            <p:strVal val="0-#ppt_w/2"/>
                                          </p:val>
                                        </p:tav>
                                        <p:tav tm="100000">
                                          <p:val>
                                            <p:strVal val="#ppt_x"/>
                                          </p:val>
                                        </p:tav>
                                      </p:tavLst>
                                    </p:anim>
                                    <p:anim calcmode="lin" valueType="num">
                                      <p:cBhvr additive="base">
                                        <p:cTn id="29" dur="500" fill="hold"/>
                                        <p:tgtEl>
                                          <p:spTgt spid="1026"/>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0-#ppt_w/2"/>
                                          </p:val>
                                        </p:tav>
                                        <p:tav tm="100000">
                                          <p:val>
                                            <p:strVal val="#ppt_x"/>
                                          </p:val>
                                        </p:tav>
                                      </p:tavLst>
                                    </p:anim>
                                    <p:anim calcmode="lin" valueType="num">
                                      <p:cBhvr additive="base">
                                        <p:cTn id="33"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027"/>
                                        </p:tgtEl>
                                        <p:attrNameLst>
                                          <p:attrName>style.visibility</p:attrName>
                                        </p:attrNameLst>
                                      </p:cBhvr>
                                      <p:to>
                                        <p:strVal val="visible"/>
                                      </p:to>
                                    </p:set>
                                    <p:anim calcmode="lin" valueType="num">
                                      <p:cBhvr additive="base">
                                        <p:cTn id="38" dur="500" fill="hold"/>
                                        <p:tgtEl>
                                          <p:spTgt spid="1027"/>
                                        </p:tgtEl>
                                        <p:attrNameLst>
                                          <p:attrName>ppt_x</p:attrName>
                                        </p:attrNameLst>
                                      </p:cBhvr>
                                      <p:tavLst>
                                        <p:tav tm="0">
                                          <p:val>
                                            <p:strVal val="#ppt_x"/>
                                          </p:val>
                                        </p:tav>
                                        <p:tav tm="100000">
                                          <p:val>
                                            <p:strVal val="#ppt_x"/>
                                          </p:val>
                                        </p:tav>
                                      </p:tavLst>
                                    </p:anim>
                                    <p:anim calcmode="lin" valueType="num">
                                      <p:cBhvr additive="base">
                                        <p:cTn id="39" dur="500" fill="hold"/>
                                        <p:tgtEl>
                                          <p:spTgt spid="1027"/>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fill="hold"/>
                                        <p:tgtEl>
                                          <p:spTgt spid="11"/>
                                        </p:tgtEl>
                                        <p:attrNameLst>
                                          <p:attrName>ppt_x</p:attrName>
                                        </p:attrNameLst>
                                      </p:cBhvr>
                                      <p:tavLst>
                                        <p:tav tm="0">
                                          <p:val>
                                            <p:strVal val="#ppt_x"/>
                                          </p:val>
                                        </p:tav>
                                        <p:tav tm="100000">
                                          <p:val>
                                            <p:strVal val="#ppt_x"/>
                                          </p:val>
                                        </p:tav>
                                      </p:tavLst>
                                    </p:anim>
                                    <p:anim calcmode="lin" valueType="num">
                                      <p:cBhvr additive="base">
                                        <p:cTn id="4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6" grpId="0"/>
      <p:bldP spid="2"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2" descr="C:\Users\User\Desktop\Azad_University_logo-th3.png"/>
          <p:cNvPicPr>
            <a:picLocks noChangeAspect="1" noChangeArrowheads="1"/>
          </p:cNvPicPr>
          <p:nvPr/>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168605" y="0"/>
            <a:ext cx="838200" cy="12518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0846709" y="1537854"/>
            <a:ext cx="1264005" cy="3970318"/>
          </a:xfrm>
          <a:prstGeom prst="rect">
            <a:avLst/>
          </a:prstGeom>
          <a:noFill/>
        </p:spPr>
        <p:txBody>
          <a:bodyPr wrap="square" rtlCol="0">
            <a:spAutoFit/>
          </a:bodyPr>
          <a:lstStyle/>
          <a:p>
            <a:pPr algn="ctr" rtl="1"/>
            <a:r>
              <a:rPr lang="fa-IR" sz="1400" dirty="0">
                <a:solidFill>
                  <a:prstClr val="black"/>
                </a:solidFill>
                <a:latin typeface="Arial" pitchFamily="34" charset="0"/>
                <a:cs typeface="Arial" pitchFamily="34" charset="0"/>
              </a:rPr>
              <a:t>فصل اول:</a:t>
            </a:r>
          </a:p>
          <a:p>
            <a:pPr algn="ctr" rtl="1"/>
            <a:r>
              <a:rPr lang="fa-IR" sz="1400" b="1" dirty="0">
                <a:solidFill>
                  <a:schemeClr val="bg1"/>
                </a:solidFill>
                <a:latin typeface="Arial" pitchFamily="34" charset="0"/>
                <a:cs typeface="Arial" pitchFamily="34" charset="0"/>
              </a:rPr>
              <a:t>کلیات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دوم:</a:t>
            </a:r>
          </a:p>
          <a:p>
            <a:pPr algn="ctr" rtl="1"/>
            <a:r>
              <a:rPr lang="fa-IR" sz="1400" b="1" dirty="0">
                <a:solidFill>
                  <a:prstClr val="black"/>
                </a:solidFill>
                <a:latin typeface="Arial" pitchFamily="34" charset="0"/>
                <a:cs typeface="Arial" pitchFamily="34" charset="0"/>
              </a:rPr>
              <a:t>ادبیات تحقیق و پیشینه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سوم:</a:t>
            </a:r>
          </a:p>
          <a:p>
            <a:pPr algn="ctr" rtl="1"/>
            <a:r>
              <a:rPr lang="fa-IR" sz="1400" b="1" dirty="0">
                <a:solidFill>
                  <a:prstClr val="black"/>
                </a:solidFill>
                <a:latin typeface="Arial" pitchFamily="34" charset="0"/>
                <a:cs typeface="Arial" pitchFamily="34" charset="0"/>
              </a:rPr>
              <a:t>روش اجرای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چهارم:</a:t>
            </a:r>
          </a:p>
          <a:p>
            <a:pPr algn="ctr" rtl="1"/>
            <a:r>
              <a:rPr lang="fa-IR" sz="1400" b="1" dirty="0">
                <a:solidFill>
                  <a:prstClr val="black"/>
                </a:solidFill>
                <a:latin typeface="Arial" pitchFamily="34" charset="0"/>
                <a:cs typeface="Arial" pitchFamily="34" charset="0"/>
              </a:rPr>
              <a:t>تجزیه و تحلیل داده‌ها</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پنجم:</a:t>
            </a:r>
          </a:p>
          <a:p>
            <a:pPr algn="ctr" rtl="1"/>
            <a:r>
              <a:rPr lang="fa-IR" sz="1400" b="1" dirty="0">
                <a:solidFill>
                  <a:prstClr val="black"/>
                </a:solidFill>
                <a:latin typeface="Arial" pitchFamily="34" charset="0"/>
                <a:cs typeface="Arial" pitchFamily="34" charset="0"/>
              </a:rPr>
              <a:t>نتیجه‌گیری و پیشنهادات</a:t>
            </a:r>
          </a:p>
        </p:txBody>
      </p:sp>
      <p:sp>
        <p:nvSpPr>
          <p:cNvPr id="6" name="Rounded Rectangle 5"/>
          <p:cNvSpPr/>
          <p:nvPr/>
        </p:nvSpPr>
        <p:spPr>
          <a:xfrm>
            <a:off x="2895599" y="69272"/>
            <a:ext cx="5763491" cy="1182585"/>
          </a:xfrm>
          <a:prstGeom prst="roundRect">
            <a:avLst/>
          </a:prstGeom>
          <a:solidFill>
            <a:schemeClr val="accent3">
              <a:lumMod val="50000"/>
              <a:alpha val="25000"/>
            </a:schemeClr>
          </a:solidFill>
          <a:ln w="9525" cap="flat" cmpd="sng" algn="ctr">
            <a:noFill/>
            <a:prstDash val="solid"/>
          </a:ln>
          <a:effectLst/>
        </p:spPr>
        <p:txBody>
          <a:bodyPr vert="horz" lIns="91440" tIns="45720" rIns="91440" bIns="45720" rtlCol="0" anchor="ctr">
            <a:normAutofit/>
          </a:bodyPr>
          <a:lstStyle/>
          <a:p>
            <a:pPr algn="ctr" defTabSz="914400" rtl="1">
              <a:spcBef>
                <a:spcPct val="0"/>
              </a:spcBef>
            </a:pPr>
            <a:r>
              <a:rPr lang="fa-IR" sz="3600" kern="0" dirty="0">
                <a:solidFill>
                  <a:schemeClr val="tx1"/>
                </a:solidFill>
                <a:latin typeface="Arial" pitchFamily="34" charset="0"/>
                <a:cs typeface="Arial" pitchFamily="34" charset="0"/>
              </a:rPr>
              <a:t>نتیجه گیری فاز دوم </a:t>
            </a:r>
            <a:endParaRPr lang="en-US" sz="3600" kern="0" dirty="0">
              <a:solidFill>
                <a:schemeClr val="tx1"/>
              </a:solidFill>
              <a:latin typeface="Arial" pitchFamily="34" charset="0"/>
              <a:cs typeface="Arial" pitchFamily="34" charset="0"/>
            </a:endParaRPr>
          </a:p>
        </p:txBody>
      </p:sp>
      <p:sp>
        <p:nvSpPr>
          <p:cNvPr id="7" name="Rectangle 6"/>
          <p:cNvSpPr/>
          <p:nvPr/>
        </p:nvSpPr>
        <p:spPr>
          <a:xfrm>
            <a:off x="1103999" y="2451917"/>
            <a:ext cx="8917201" cy="1938992"/>
          </a:xfrm>
          <a:prstGeom prst="rect">
            <a:avLst/>
          </a:prstGeom>
        </p:spPr>
        <p:txBody>
          <a:bodyPr wrap="square">
            <a:spAutoFit/>
          </a:bodyPr>
          <a:lstStyle/>
          <a:p>
            <a:pPr algn="just" rtl="1"/>
            <a:r>
              <a:rPr lang="fa-IR" sz="2000" dirty="0">
                <a:latin typeface="Arial" pitchFamily="34" charset="0"/>
                <a:ea typeface="Calibri" panose="020F0502020204030204" pitchFamily="34" charset="0"/>
                <a:cs typeface="Arial" pitchFamily="34" charset="0"/>
              </a:rPr>
              <a:t>بررسی میزان آلودگی قارچی در این تحقیق نیز با استفاده از تیمارهای فوق انجام شد که نتایج به دست آمده متفاوت بود. میزان آلودگی قارچی در جو با تیمار نانوسولفور سنتز سبز، نانوپگان 20درصد و نانوپگان 100 درصد کنترل شده بود. همچنین در گندم ابتدا تیمار آب ژاول، سپس نانوپگان 100 درصد و در آخر نانوسولفو سنتز سبز آلودگی قارچی را کنترل کردند. در مورد خیار تمامی بذور از نظر آلودگی قارچی سالم و عاری ازآلودگی قارچی بودند. در مورد بذور گوجه­فرنگی همه تیمارها به جز تیمار </a:t>
            </a:r>
            <a:r>
              <a:rPr lang="en-US" dirty="0">
                <a:latin typeface="Arial" pitchFamily="34" charset="0"/>
                <a:ea typeface="Calibri" panose="020F0502020204030204" pitchFamily="34" charset="0"/>
                <a:cs typeface="Arial" pitchFamily="34" charset="0"/>
              </a:rPr>
              <a:t>Check </a:t>
            </a:r>
            <a:r>
              <a:rPr lang="fa-IR" sz="2000" dirty="0">
                <a:latin typeface="Arial" pitchFamily="34" charset="0"/>
                <a:ea typeface="Calibri" panose="020F0502020204030204" pitchFamily="34" charset="0"/>
                <a:cs typeface="Arial" pitchFamily="34" charset="0"/>
              </a:rPr>
              <a:t>سالم بودند و آلودگی قارچی را 100 درصد کنترل کرده بودند. </a:t>
            </a:r>
            <a:endParaRPr lang="en-US" sz="2800" dirty="0">
              <a:latin typeface="Arial" pitchFamily="34" charset="0"/>
              <a:cs typeface="Arial" pitchFamily="34" charset="0"/>
            </a:endParaRPr>
          </a:p>
        </p:txBody>
      </p:sp>
    </p:spTree>
    <p:extLst>
      <p:ext uri="{BB962C8B-B14F-4D97-AF65-F5344CB8AC3E}">
        <p14:creationId xmlns:p14="http://schemas.microsoft.com/office/powerpoint/2010/main" val="79544608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2" presetClass="entr" presetSubtype="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own Ribbon 5"/>
          <p:cNvSpPr/>
          <p:nvPr/>
        </p:nvSpPr>
        <p:spPr>
          <a:xfrm>
            <a:off x="2008909" y="69272"/>
            <a:ext cx="7107382" cy="1468582"/>
          </a:xfrm>
          <a:prstGeom prst="ribbon">
            <a:avLst/>
          </a:prstGeom>
          <a:solidFill>
            <a:schemeClr val="accent3">
              <a:lumMod val="50000"/>
              <a:alpha val="25000"/>
            </a:schemeClr>
          </a:solidFill>
          <a:ln w="9525" cap="flat" cmpd="sng" algn="ctr">
            <a:noFill/>
            <a:prstDash val="solid"/>
          </a:ln>
          <a:effectLst/>
        </p:spPr>
        <p:txBody>
          <a:bodyPr vert="horz" lIns="91440" tIns="45720" rIns="91440" bIns="45720" rtlCol="0" anchor="ctr">
            <a:normAutofit/>
          </a:bodyPr>
          <a:lstStyle/>
          <a:p>
            <a:pPr algn="ctr" defTabSz="914400" rtl="1">
              <a:spcBef>
                <a:spcPct val="0"/>
              </a:spcBef>
            </a:pPr>
            <a:r>
              <a:rPr lang="fa-IR" sz="3600" kern="0" dirty="0">
                <a:solidFill>
                  <a:schemeClr val="tx1"/>
                </a:solidFill>
                <a:latin typeface="Arial" pitchFamily="34" charset="0"/>
                <a:cs typeface="Arial" pitchFamily="34" charset="0"/>
              </a:rPr>
              <a:t>پیشنهادات  </a:t>
            </a:r>
            <a:endParaRPr lang="en-US" sz="3600" kern="0" dirty="0">
              <a:solidFill>
                <a:schemeClr val="tx1"/>
              </a:solidFill>
              <a:latin typeface="Arial" pitchFamily="34" charset="0"/>
              <a:cs typeface="Arial" pitchFamily="34" charset="0"/>
            </a:endParaRPr>
          </a:p>
        </p:txBody>
      </p:sp>
      <p:sp>
        <p:nvSpPr>
          <p:cNvPr id="7" name="Rectangle 6"/>
          <p:cNvSpPr/>
          <p:nvPr/>
        </p:nvSpPr>
        <p:spPr>
          <a:xfrm>
            <a:off x="2119507" y="2398856"/>
            <a:ext cx="7329055" cy="2705356"/>
          </a:xfrm>
          <a:prstGeom prst="rect">
            <a:avLst/>
          </a:prstGeom>
          <a:noFill/>
          <a:ln>
            <a:noFill/>
          </a:ln>
        </p:spPr>
        <p:style>
          <a:lnRef idx="1">
            <a:schemeClr val="accent6"/>
          </a:lnRef>
          <a:fillRef idx="2">
            <a:schemeClr val="accent6"/>
          </a:fillRef>
          <a:effectRef idx="1">
            <a:schemeClr val="accent6"/>
          </a:effectRef>
          <a:fontRef idx="minor">
            <a:schemeClr val="dk1"/>
          </a:fontRef>
        </p:style>
        <p:txBody>
          <a:bodyPr wrap="square">
            <a:spAutoFit/>
          </a:bodyPr>
          <a:lstStyle/>
          <a:p>
            <a:pPr marL="342900" marR="0" lvl="0" indent="-342900" algn="r" rtl="1">
              <a:lnSpc>
                <a:spcPct val="107000"/>
              </a:lnSpc>
              <a:spcBef>
                <a:spcPts val="0"/>
              </a:spcBef>
              <a:spcAft>
                <a:spcPts val="800"/>
              </a:spcAft>
              <a:buFont typeface="Wingdings" panose="05000000000000000000" pitchFamily="2" charset="2"/>
              <a:buChar char="v"/>
              <a:tabLst>
                <a:tab pos="631190" algn="l"/>
              </a:tabLst>
            </a:pPr>
            <a:r>
              <a:rPr lang="ar-SA" sz="2000" dirty="0">
                <a:latin typeface="Arial" pitchFamily="34" charset="0"/>
                <a:ea typeface="Calibri" panose="020F0502020204030204" pitchFamily="34" charset="0"/>
                <a:cs typeface="Arial" pitchFamily="34" charset="0"/>
              </a:rPr>
              <a:t>پیشنهاد می­شود از نانوپرایمینگ با ترکیبات متال نانو ذرات  مانند </a:t>
            </a:r>
            <a:r>
              <a:rPr lang="en-US" sz="2000" dirty="0">
                <a:latin typeface="Arial" pitchFamily="34" charset="0"/>
                <a:ea typeface="Calibri" panose="020F0502020204030204" pitchFamily="34" charset="0"/>
                <a:cs typeface="Arial" pitchFamily="34" charset="0"/>
              </a:rPr>
              <a:t>Zn</a:t>
            </a:r>
            <a:r>
              <a:rPr lang="fa-IR" sz="2000" dirty="0">
                <a:latin typeface="Arial" pitchFamily="34" charset="0"/>
                <a:ea typeface="Calibri" panose="020F0502020204030204" pitchFamily="34" charset="0"/>
                <a:cs typeface="Arial" pitchFamily="34" charset="0"/>
              </a:rPr>
              <a:t> و </a:t>
            </a:r>
            <a:r>
              <a:rPr lang="en-US" sz="2000" dirty="0">
                <a:latin typeface="Arial" pitchFamily="34" charset="0"/>
                <a:ea typeface="Calibri" panose="020F0502020204030204" pitchFamily="34" charset="0"/>
                <a:cs typeface="Arial" pitchFamily="34" charset="0"/>
              </a:rPr>
              <a:t>Fe</a:t>
            </a:r>
            <a:r>
              <a:rPr lang="ar-SA" sz="2000" dirty="0">
                <a:latin typeface="Arial" pitchFamily="34" charset="0"/>
                <a:ea typeface="Calibri" panose="020F0502020204030204" pitchFamily="34" charset="0"/>
                <a:cs typeface="Arial" pitchFamily="34" charset="0"/>
              </a:rPr>
              <a:t> استفاده شود</a:t>
            </a:r>
            <a:r>
              <a:rPr lang="fa-IR" sz="2000" dirty="0">
                <a:latin typeface="Arial" pitchFamily="34" charset="0"/>
                <a:ea typeface="Calibri" panose="020F0502020204030204" pitchFamily="34" charset="0"/>
                <a:cs typeface="Arial" pitchFamily="34" charset="0"/>
              </a:rPr>
              <a:t>. </a:t>
            </a:r>
            <a:endParaRPr lang="en-US" sz="2000" dirty="0">
              <a:latin typeface="Arial" pitchFamily="34" charset="0"/>
              <a:ea typeface="Calibri" panose="020F0502020204030204" pitchFamily="34" charset="0"/>
              <a:cs typeface="Arial" pitchFamily="34" charset="0"/>
            </a:endParaRPr>
          </a:p>
          <a:p>
            <a:pPr marL="342900" marR="0" lvl="0" indent="-342900" algn="r" rtl="1">
              <a:lnSpc>
                <a:spcPct val="107000"/>
              </a:lnSpc>
              <a:spcBef>
                <a:spcPts val="0"/>
              </a:spcBef>
              <a:spcAft>
                <a:spcPts val="800"/>
              </a:spcAft>
              <a:buFont typeface="Wingdings" panose="05000000000000000000" pitchFamily="2" charset="2"/>
              <a:buChar char="v"/>
              <a:tabLst>
                <a:tab pos="631190" algn="l"/>
              </a:tabLst>
            </a:pPr>
            <a:r>
              <a:rPr lang="ar-SA" sz="2000" dirty="0">
                <a:latin typeface="Arial" pitchFamily="34" charset="0"/>
                <a:ea typeface="Calibri" panose="020F0502020204030204" pitchFamily="34" charset="0"/>
                <a:cs typeface="Arial" pitchFamily="34" charset="0"/>
              </a:rPr>
              <a:t>پیشنهاد می­شود</a:t>
            </a:r>
            <a:r>
              <a:rPr lang="fa-IR" sz="2000" dirty="0">
                <a:latin typeface="Arial" pitchFamily="34" charset="0"/>
                <a:ea typeface="Calibri" panose="020F0502020204030204" pitchFamily="34" charset="0"/>
                <a:cs typeface="Arial" pitchFamily="34" charset="0"/>
              </a:rPr>
              <a:t> نانوپرایمینگ با پرایمینگ­های متداول ضد قارچی مقایسه شود.</a:t>
            </a:r>
            <a:endParaRPr lang="en-US" sz="2000" dirty="0">
              <a:latin typeface="Arial" pitchFamily="34" charset="0"/>
              <a:ea typeface="Calibri" panose="020F0502020204030204" pitchFamily="34" charset="0"/>
              <a:cs typeface="Arial" pitchFamily="34" charset="0"/>
            </a:endParaRPr>
          </a:p>
          <a:p>
            <a:pPr marL="342900" marR="0" lvl="0" indent="-342900" algn="r" rtl="1">
              <a:lnSpc>
                <a:spcPct val="107000"/>
              </a:lnSpc>
              <a:spcBef>
                <a:spcPts val="0"/>
              </a:spcBef>
              <a:spcAft>
                <a:spcPts val="800"/>
              </a:spcAft>
              <a:buFont typeface="Wingdings" panose="05000000000000000000" pitchFamily="2" charset="2"/>
              <a:buChar char="v"/>
              <a:tabLst>
                <a:tab pos="631190" algn="l"/>
              </a:tabLst>
            </a:pPr>
            <a:r>
              <a:rPr lang="fa-IR" sz="2000" dirty="0">
                <a:latin typeface="Arial" pitchFamily="34" charset="0"/>
                <a:ea typeface="Calibri" panose="020F0502020204030204" pitchFamily="34" charset="0"/>
                <a:cs typeface="Arial" pitchFamily="34" charset="0"/>
              </a:rPr>
              <a:t>پیشنهاد می­شود یعد از نانوپرایمینگ خصوصیات مورفولوژی  و بیوشیمیایی گیاهچه نیز مورد بررسی قرار گیرد. </a:t>
            </a:r>
            <a:endParaRPr lang="en-US" sz="2000" dirty="0">
              <a:latin typeface="Arial" pitchFamily="34" charset="0"/>
              <a:ea typeface="Calibri" panose="020F0502020204030204" pitchFamily="34" charset="0"/>
              <a:cs typeface="Arial" pitchFamily="34" charset="0"/>
            </a:endParaRPr>
          </a:p>
          <a:p>
            <a:pPr marL="342900" marR="0" lvl="0" indent="-342900" algn="r" rtl="1">
              <a:lnSpc>
                <a:spcPct val="107000"/>
              </a:lnSpc>
              <a:spcBef>
                <a:spcPts val="0"/>
              </a:spcBef>
              <a:spcAft>
                <a:spcPts val="800"/>
              </a:spcAft>
              <a:buFont typeface="Wingdings" panose="05000000000000000000" pitchFamily="2" charset="2"/>
              <a:buChar char="v"/>
              <a:tabLst>
                <a:tab pos="631190" algn="l"/>
              </a:tabLst>
            </a:pPr>
            <a:r>
              <a:rPr lang="fa-IR" sz="2000" dirty="0">
                <a:latin typeface="Arial" pitchFamily="34" charset="0"/>
                <a:ea typeface="Calibri" panose="020F0502020204030204" pitchFamily="34" charset="0"/>
                <a:cs typeface="Arial" pitchFamily="34" charset="0"/>
              </a:rPr>
              <a:t>پیشنهاد می­شود پرایمینگ  نانوپگان و نانو سولفور سنتز سبز بر روی غلات مهم مانند برنج و ذرت بررسی شود.</a:t>
            </a:r>
            <a:endParaRPr lang="en-US" sz="2000" dirty="0">
              <a:effectLst/>
              <a:latin typeface="Arial" pitchFamily="34" charset="0"/>
              <a:ea typeface="Calibri" panose="020F0502020204030204" pitchFamily="34" charset="0"/>
              <a:cs typeface="Arial" pitchFamily="34" charset="0"/>
            </a:endParaRPr>
          </a:p>
        </p:txBody>
      </p:sp>
      <p:pic>
        <p:nvPicPr>
          <p:cNvPr id="8" name="Picture 2" descr="C:\Users\User\Desktop\Azad_University_logo-th3.png"/>
          <p:cNvPicPr>
            <a:picLocks noChangeAspect="1" noChangeArrowheads="1"/>
          </p:cNvPicPr>
          <p:nvPr/>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059611" y="102852"/>
            <a:ext cx="838200" cy="125185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0846709" y="1537854"/>
            <a:ext cx="1264005" cy="3970318"/>
          </a:xfrm>
          <a:prstGeom prst="rect">
            <a:avLst/>
          </a:prstGeom>
          <a:noFill/>
        </p:spPr>
        <p:txBody>
          <a:bodyPr wrap="square" rtlCol="0">
            <a:spAutoFit/>
          </a:bodyPr>
          <a:lstStyle/>
          <a:p>
            <a:pPr algn="ctr" rtl="1"/>
            <a:r>
              <a:rPr lang="fa-IR" sz="1400" dirty="0">
                <a:solidFill>
                  <a:prstClr val="black"/>
                </a:solidFill>
                <a:latin typeface="Arial" pitchFamily="34" charset="0"/>
                <a:cs typeface="Arial" pitchFamily="34" charset="0"/>
              </a:rPr>
              <a:t>فصل اول:</a:t>
            </a:r>
          </a:p>
          <a:p>
            <a:pPr algn="ctr" rtl="1"/>
            <a:r>
              <a:rPr lang="fa-IR" sz="1400" b="1" dirty="0">
                <a:latin typeface="Arial" pitchFamily="34" charset="0"/>
                <a:cs typeface="Arial" pitchFamily="34" charset="0"/>
              </a:rPr>
              <a:t>کلیات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دوم:</a:t>
            </a:r>
          </a:p>
          <a:p>
            <a:pPr algn="ctr" rtl="1"/>
            <a:r>
              <a:rPr lang="fa-IR" sz="1400" b="1" dirty="0">
                <a:solidFill>
                  <a:prstClr val="black"/>
                </a:solidFill>
                <a:latin typeface="Arial" pitchFamily="34" charset="0"/>
                <a:cs typeface="Arial" pitchFamily="34" charset="0"/>
              </a:rPr>
              <a:t>ادبیات تحقیق و پیشینه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سوم:</a:t>
            </a:r>
          </a:p>
          <a:p>
            <a:pPr algn="ctr" rtl="1"/>
            <a:r>
              <a:rPr lang="fa-IR" sz="1400" b="1" dirty="0">
                <a:solidFill>
                  <a:prstClr val="black"/>
                </a:solidFill>
                <a:latin typeface="Arial" pitchFamily="34" charset="0"/>
                <a:cs typeface="Arial" pitchFamily="34" charset="0"/>
              </a:rPr>
              <a:t>روش اجرای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چهارم:</a:t>
            </a:r>
          </a:p>
          <a:p>
            <a:pPr algn="ctr" rtl="1"/>
            <a:r>
              <a:rPr lang="fa-IR" sz="1400" b="1" dirty="0">
                <a:solidFill>
                  <a:prstClr val="black"/>
                </a:solidFill>
                <a:latin typeface="Arial" pitchFamily="34" charset="0"/>
                <a:cs typeface="Arial" pitchFamily="34" charset="0"/>
              </a:rPr>
              <a:t>تجزیه و تحلیل داده‌ها</a:t>
            </a:r>
          </a:p>
          <a:p>
            <a:pPr algn="ctr" rtl="1"/>
            <a:endParaRPr lang="fa-IR" sz="1400" b="1" dirty="0">
              <a:solidFill>
                <a:prstClr val="black"/>
              </a:solidFill>
              <a:latin typeface="Arial" pitchFamily="34" charset="0"/>
              <a:cs typeface="Arial" pitchFamily="34" charset="0"/>
            </a:endParaRPr>
          </a:p>
          <a:p>
            <a:pPr algn="ctr" rtl="1"/>
            <a:r>
              <a:rPr lang="fa-IR" sz="1400" dirty="0">
                <a:solidFill>
                  <a:srgbClr val="FF0000"/>
                </a:solidFill>
                <a:latin typeface="Arial" pitchFamily="34" charset="0"/>
                <a:cs typeface="Arial" pitchFamily="34" charset="0"/>
              </a:rPr>
              <a:t>فصل پنجم:</a:t>
            </a:r>
          </a:p>
          <a:p>
            <a:pPr algn="ctr" rtl="1"/>
            <a:r>
              <a:rPr lang="fa-IR" sz="1400" b="1" dirty="0">
                <a:solidFill>
                  <a:srgbClr val="FF0000"/>
                </a:solidFill>
                <a:latin typeface="Arial" pitchFamily="34" charset="0"/>
                <a:cs typeface="Arial" pitchFamily="34" charset="0"/>
              </a:rPr>
              <a:t>نتیجه‌گیری و پیشنهادات</a:t>
            </a:r>
          </a:p>
        </p:txBody>
      </p:sp>
    </p:spTree>
    <p:extLst>
      <p:ext uri="{BB962C8B-B14F-4D97-AF65-F5344CB8AC3E}">
        <p14:creationId xmlns:p14="http://schemas.microsoft.com/office/powerpoint/2010/main" val="213101550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22" presetClass="entr" presetSubtype="1"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par>
                                <p:cTn id="13" presetID="22" presetClass="entr" presetSubtype="2"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right)">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down)">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Content Placeholder 22"/>
          <p:cNvSpPr txBox="1">
            <a:spLocks/>
          </p:cNvSpPr>
          <p:nvPr/>
        </p:nvSpPr>
        <p:spPr>
          <a:xfrm>
            <a:off x="0" y="1579680"/>
            <a:ext cx="12090400" cy="3324960"/>
          </a:xfrm>
          <a:prstGeom prst="rect">
            <a:avLst/>
          </a:prstGeom>
        </p:spPr>
        <p:txBody>
          <a:bodyPr vert="horz" lIns="127969" tIns="63986" rIns="127969" bIns="63986" rtlCol="0">
            <a:noAutofit/>
          </a:bodyPr>
          <a:lstStyle>
            <a:lvl1pPr marL="479888" indent="-479888" algn="l" defTabSz="1279700" rtl="0" eaLnBrk="1" latinLnBrk="0" hangingPunct="1">
              <a:spcBef>
                <a:spcPct val="20000"/>
              </a:spcBef>
              <a:buFont typeface="Arial" pitchFamily="34" charset="0"/>
              <a:buChar char="•"/>
              <a:defRPr sz="4500" kern="1200">
                <a:solidFill>
                  <a:schemeClr val="tx1"/>
                </a:solidFill>
                <a:latin typeface="+mn-lt"/>
                <a:ea typeface="+mn-ea"/>
                <a:cs typeface="+mn-cs"/>
              </a:defRPr>
            </a:lvl1pPr>
            <a:lvl2pPr marL="1039755" indent="-399905" algn="l" defTabSz="1279700" rtl="0" eaLnBrk="1" latinLnBrk="0" hangingPunct="1">
              <a:spcBef>
                <a:spcPct val="20000"/>
              </a:spcBef>
              <a:buFont typeface="Arial" pitchFamily="34" charset="0"/>
              <a:buChar char="–"/>
              <a:defRPr sz="3900" kern="1200">
                <a:solidFill>
                  <a:schemeClr val="tx1"/>
                </a:solidFill>
                <a:latin typeface="+mn-lt"/>
                <a:ea typeface="+mn-ea"/>
                <a:cs typeface="+mn-cs"/>
              </a:defRPr>
            </a:lvl2pPr>
            <a:lvl3pPr marL="1599623" indent="-319925" algn="l" defTabSz="1279700" rtl="0" eaLnBrk="1" latinLnBrk="0" hangingPunct="1">
              <a:spcBef>
                <a:spcPct val="20000"/>
              </a:spcBef>
              <a:buFont typeface="Arial" pitchFamily="34" charset="0"/>
              <a:buChar char="•"/>
              <a:defRPr sz="3300" kern="1200">
                <a:solidFill>
                  <a:schemeClr val="tx1"/>
                </a:solidFill>
                <a:latin typeface="+mn-lt"/>
                <a:ea typeface="+mn-ea"/>
                <a:cs typeface="+mn-cs"/>
              </a:defRPr>
            </a:lvl3pPr>
            <a:lvl4pPr marL="2239470" indent="-319925" algn="l" defTabSz="1279700" rtl="0" eaLnBrk="1" latinLnBrk="0" hangingPunct="1">
              <a:spcBef>
                <a:spcPct val="20000"/>
              </a:spcBef>
              <a:buFont typeface="Arial" pitchFamily="34" charset="0"/>
              <a:buChar char="–"/>
              <a:defRPr sz="2800" kern="1200">
                <a:solidFill>
                  <a:schemeClr val="tx1"/>
                </a:solidFill>
                <a:latin typeface="+mn-lt"/>
                <a:ea typeface="+mn-ea"/>
                <a:cs typeface="+mn-cs"/>
              </a:defRPr>
            </a:lvl4pPr>
            <a:lvl5pPr marL="2879320" indent="-319925" algn="l" defTabSz="1279700" rtl="0" eaLnBrk="1" latinLnBrk="0" hangingPunct="1">
              <a:spcBef>
                <a:spcPct val="20000"/>
              </a:spcBef>
              <a:buFont typeface="Arial" pitchFamily="34" charset="0"/>
              <a:buChar char="»"/>
              <a:defRPr sz="2800" kern="1200">
                <a:solidFill>
                  <a:schemeClr val="tx1"/>
                </a:solidFill>
                <a:latin typeface="+mn-lt"/>
                <a:ea typeface="+mn-ea"/>
                <a:cs typeface="+mn-cs"/>
              </a:defRPr>
            </a:lvl5pPr>
            <a:lvl6pPr marL="3519170" indent="-319925" algn="l" defTabSz="1279700"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59020" indent="-319925" algn="l" defTabSz="1279700"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798868" indent="-319925" algn="l" defTabSz="1279700"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38718" indent="-319925" algn="l" defTabSz="1279700"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pPr marL="0" marR="0" lvl="0" indent="0" algn="just" defTabSz="1279700" rtl="1" eaLnBrk="1" fontAlgn="auto" latinLnBrk="0" hangingPunct="1">
              <a:lnSpc>
                <a:spcPct val="190000"/>
              </a:lnSpc>
              <a:spcBef>
                <a:spcPct val="20000"/>
              </a:spcBef>
              <a:spcAft>
                <a:spcPts val="0"/>
              </a:spcAft>
              <a:buClrTx/>
              <a:buSzTx/>
              <a:buFont typeface="Arial" pitchFamily="34" charset="0"/>
              <a:buNone/>
              <a:tabLst/>
              <a:defRPr/>
            </a:pPr>
            <a:r>
              <a:rPr kumimoji="0" lang="fa-IR" sz="2800" b="1" i="0" u="none" strike="noStrike" kern="1200" cap="none" spc="0" normalizeH="0" baseline="0" noProof="0" dirty="0">
                <a:ln>
                  <a:noFill/>
                </a:ln>
                <a:effectLst>
                  <a:glow rad="228600">
                    <a:srgbClr val="C0504D">
                      <a:satMod val="175000"/>
                      <a:alpha val="40000"/>
                    </a:srgbClr>
                  </a:glow>
                </a:effectLst>
                <a:uLnTx/>
                <a:uFillTx/>
                <a:latin typeface="Arial" pitchFamily="34" charset="0"/>
                <a:ea typeface="Times New Roman" panose="02020603050405020304" pitchFamily="18" charset="0"/>
                <a:cs typeface="Arial" pitchFamily="34" charset="0"/>
              </a:rPr>
              <a:t>با تشکر از تمامی بزرگوارانی که صبورانه و دلسوزانه در راستای انجام این پژوهش مرا یاری کردند.</a:t>
            </a:r>
          </a:p>
          <a:p>
            <a:pPr marL="0" marR="0" lvl="0" indent="0" algn="just" defTabSz="1279700" rtl="1" eaLnBrk="1" fontAlgn="auto" latinLnBrk="0" hangingPunct="1">
              <a:lnSpc>
                <a:spcPct val="190000"/>
              </a:lnSpc>
              <a:spcBef>
                <a:spcPct val="20000"/>
              </a:spcBef>
              <a:spcAft>
                <a:spcPts val="0"/>
              </a:spcAft>
              <a:buClrTx/>
              <a:buSzTx/>
              <a:buFont typeface="Arial" pitchFamily="34" charset="0"/>
              <a:buNone/>
              <a:tabLst/>
              <a:defRPr/>
            </a:pPr>
            <a:endParaRPr kumimoji="0" lang="fa-IR" sz="1100" b="1" i="0" u="none" strike="noStrike" kern="1200" cap="none" spc="0" normalizeH="0" baseline="0" noProof="0" dirty="0">
              <a:ln>
                <a:noFill/>
              </a:ln>
              <a:effectLst>
                <a:glow rad="228600">
                  <a:srgbClr val="C0504D">
                    <a:satMod val="175000"/>
                    <a:alpha val="40000"/>
                  </a:srgbClr>
                </a:glow>
              </a:effectLst>
              <a:uLnTx/>
              <a:uFillTx/>
              <a:latin typeface="Arial" pitchFamily="34" charset="0"/>
              <a:ea typeface="Times New Roman" panose="02020603050405020304" pitchFamily="18" charset="0"/>
              <a:cs typeface="Arial" pitchFamily="34" charset="0"/>
            </a:endParaRPr>
          </a:p>
          <a:p>
            <a:pPr marL="0" marR="0" lvl="0" indent="0" algn="ctr" defTabSz="1279700" rtl="1" eaLnBrk="1" fontAlgn="auto" latinLnBrk="0" hangingPunct="1">
              <a:lnSpc>
                <a:spcPct val="190000"/>
              </a:lnSpc>
              <a:spcBef>
                <a:spcPct val="20000"/>
              </a:spcBef>
              <a:spcAft>
                <a:spcPts val="0"/>
              </a:spcAft>
              <a:buClrTx/>
              <a:buSzTx/>
              <a:buFont typeface="Arial" pitchFamily="34" charset="0"/>
              <a:buNone/>
              <a:tabLst/>
              <a:defRPr/>
            </a:pPr>
            <a:r>
              <a:rPr kumimoji="0" lang="fa-IR" sz="2800" b="1" i="0" u="none" strike="noStrike" kern="1200" cap="none" spc="0" normalizeH="0" baseline="0" noProof="0" dirty="0">
                <a:ln>
                  <a:noFill/>
                </a:ln>
                <a:effectLst>
                  <a:glow rad="228600">
                    <a:srgbClr val="C0504D">
                      <a:satMod val="175000"/>
                      <a:alpha val="40000"/>
                    </a:srgbClr>
                  </a:glow>
                </a:effectLst>
                <a:uLnTx/>
                <a:uFillTx/>
                <a:latin typeface="Arial" pitchFamily="34" charset="0"/>
                <a:ea typeface="Times New Roman" panose="02020603050405020304" pitchFamily="18" charset="0"/>
                <a:cs typeface="Arial" pitchFamily="34" charset="0"/>
              </a:rPr>
              <a:t>با تشکر از اساتید</a:t>
            </a:r>
            <a:r>
              <a:rPr kumimoji="0" lang="fa-IR" sz="2800" b="1" i="0" u="none" strike="noStrike" kern="1200" cap="none" spc="0" normalizeH="0" noProof="0" dirty="0">
                <a:ln>
                  <a:noFill/>
                </a:ln>
                <a:effectLst>
                  <a:glow rad="228600">
                    <a:srgbClr val="C0504D">
                      <a:satMod val="175000"/>
                      <a:alpha val="40000"/>
                    </a:srgbClr>
                  </a:glow>
                </a:effectLst>
                <a:uLnTx/>
                <a:uFillTx/>
                <a:latin typeface="Arial" pitchFamily="34" charset="0"/>
                <a:ea typeface="Times New Roman" panose="02020603050405020304" pitchFamily="18" charset="0"/>
                <a:cs typeface="Arial" pitchFamily="34" charset="0"/>
              </a:rPr>
              <a:t> </a:t>
            </a:r>
            <a:r>
              <a:rPr kumimoji="0" lang="fa-IR" sz="2800" b="1" i="0" u="none" strike="noStrike" kern="1200" cap="none" spc="0" normalizeH="0" baseline="0" noProof="0" dirty="0">
                <a:ln>
                  <a:noFill/>
                </a:ln>
                <a:effectLst>
                  <a:glow rad="228600">
                    <a:srgbClr val="C0504D">
                      <a:satMod val="175000"/>
                      <a:alpha val="40000"/>
                    </a:srgbClr>
                  </a:glow>
                </a:effectLst>
                <a:uLnTx/>
                <a:uFillTx/>
                <a:latin typeface="Arial" pitchFamily="34" charset="0"/>
                <a:ea typeface="Times New Roman" panose="02020603050405020304" pitchFamily="18" charset="0"/>
                <a:cs typeface="Arial" pitchFamily="34" charset="0"/>
              </a:rPr>
              <a:t> محترم سرکار خانم</a:t>
            </a:r>
            <a:r>
              <a:rPr kumimoji="0" lang="fa-IR" sz="2800" b="1" i="0" u="none" strike="noStrike" kern="1200" cap="none" spc="0" normalizeH="0" noProof="0" dirty="0">
                <a:ln>
                  <a:noFill/>
                </a:ln>
                <a:effectLst>
                  <a:glow rad="228600">
                    <a:srgbClr val="C0504D">
                      <a:satMod val="175000"/>
                      <a:alpha val="40000"/>
                    </a:srgbClr>
                  </a:glow>
                </a:effectLst>
                <a:uLnTx/>
                <a:uFillTx/>
                <a:latin typeface="Arial" pitchFamily="34" charset="0"/>
                <a:ea typeface="Times New Roman" panose="02020603050405020304" pitchFamily="18" charset="0"/>
                <a:cs typeface="Arial" pitchFamily="34" charset="0"/>
              </a:rPr>
              <a:t> دکتر آسا ابراهیمی و دکتر رضا عزیزی نژاد </a:t>
            </a:r>
            <a:endParaRPr kumimoji="0" lang="fa-IR" sz="2800" b="1" i="0" u="none" strike="noStrike" kern="1200" cap="none" spc="0" normalizeH="0" baseline="0" noProof="0" dirty="0">
              <a:ln>
                <a:noFill/>
              </a:ln>
              <a:effectLst>
                <a:glow rad="228600">
                  <a:srgbClr val="C0504D">
                    <a:satMod val="175000"/>
                    <a:alpha val="40000"/>
                  </a:srgbClr>
                </a:glow>
              </a:effectLst>
              <a:uLnTx/>
              <a:uFillTx/>
              <a:latin typeface="Arial" pitchFamily="34" charset="0"/>
              <a:ea typeface="Times New Roman" panose="02020603050405020304" pitchFamily="18" charset="0"/>
              <a:cs typeface="Arial" pitchFamily="34" charset="0"/>
            </a:endParaRPr>
          </a:p>
          <a:p>
            <a:pPr marL="0" marR="0" lvl="0" indent="0" algn="ctr" defTabSz="1279700" rtl="1" eaLnBrk="1" fontAlgn="auto" latinLnBrk="0" hangingPunct="1">
              <a:lnSpc>
                <a:spcPct val="190000"/>
              </a:lnSpc>
              <a:spcBef>
                <a:spcPct val="20000"/>
              </a:spcBef>
              <a:spcAft>
                <a:spcPts val="0"/>
              </a:spcAft>
              <a:buClrTx/>
              <a:buSzTx/>
              <a:buFont typeface="Arial" pitchFamily="34" charset="0"/>
              <a:buNone/>
              <a:tabLst/>
              <a:defRPr/>
            </a:pPr>
            <a:r>
              <a:rPr kumimoji="0" lang="fa-IR" sz="3200" b="1" i="0" u="none" strike="noStrike" kern="1200" cap="none" spc="0" normalizeH="0" baseline="0" noProof="0" dirty="0">
                <a:ln>
                  <a:noFill/>
                </a:ln>
                <a:effectLst>
                  <a:glow rad="228600">
                    <a:srgbClr val="C0504D">
                      <a:satMod val="175000"/>
                      <a:alpha val="40000"/>
                    </a:srgbClr>
                  </a:glow>
                </a:effectLst>
                <a:uLnTx/>
                <a:uFillTx/>
                <a:latin typeface="Arial" pitchFamily="34" charset="0"/>
                <a:ea typeface="Times New Roman" panose="02020603050405020304" pitchFamily="18" charset="0"/>
                <a:cs typeface="Arial" pitchFamily="34" charset="0"/>
              </a:rPr>
              <a:t>با تشکر از اساتید داور گرانقدر</a:t>
            </a:r>
          </a:p>
          <a:p>
            <a:pPr marL="0" marR="0" lvl="0" indent="0" algn="just" defTabSz="1279700" rtl="1" eaLnBrk="1" fontAlgn="auto" latinLnBrk="0" hangingPunct="1">
              <a:lnSpc>
                <a:spcPct val="190000"/>
              </a:lnSpc>
              <a:spcBef>
                <a:spcPct val="20000"/>
              </a:spcBef>
              <a:spcAft>
                <a:spcPts val="0"/>
              </a:spcAft>
              <a:buClrTx/>
              <a:buSzTx/>
              <a:buFont typeface="Arial" pitchFamily="34" charset="0"/>
              <a:buNone/>
              <a:tabLst/>
              <a:defRPr/>
            </a:pPr>
            <a:endParaRPr kumimoji="0" lang="fa-IR" sz="3200" b="1" i="0" u="none" strike="noStrike" kern="1200" cap="none" spc="0" normalizeH="0" baseline="0" noProof="0" dirty="0">
              <a:ln>
                <a:noFill/>
              </a:ln>
              <a:effectLst>
                <a:glow rad="228600">
                  <a:srgbClr val="C0504D">
                    <a:satMod val="175000"/>
                    <a:alpha val="40000"/>
                  </a:srgbClr>
                </a:glow>
              </a:effectLst>
              <a:uLnTx/>
              <a:uFillTx/>
              <a:latin typeface="Arial" pitchFamily="34" charset="0"/>
              <a:ea typeface="Times New Roman" panose="02020603050405020304" pitchFamily="18" charset="0"/>
              <a:cs typeface="Arial" pitchFamily="34" charset="0"/>
            </a:endParaRPr>
          </a:p>
        </p:txBody>
      </p:sp>
    </p:spTree>
    <p:extLst>
      <p:ext uri="{BB962C8B-B14F-4D97-AF65-F5344CB8AC3E}">
        <p14:creationId xmlns:p14="http://schemas.microsoft.com/office/powerpoint/2010/main" val="41008930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 calcmode="lin" valueType="num">
                                      <p:cBhvr additive="base">
                                        <p:cTn id="19"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2" descr="Professional powerpoint presentations platform by Khurammali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9558272"/>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aphicFrame>
        <p:nvGraphicFramePr>
          <p:cNvPr id="5" name="Content Placeholder 3">
            <a:extLst>
              <a:ext uri="{FF2B5EF4-FFF2-40B4-BE49-F238E27FC236}">
                <a16:creationId xmlns:a16="http://schemas.microsoft.com/office/drawing/2014/main" id="{F4CCA41A-1FA4-E2EA-A09D-594916856A0A}"/>
              </a:ext>
            </a:extLst>
          </p:cNvPr>
          <p:cNvGraphicFramePr>
            <a:graphicFrameLocks/>
          </p:cNvGraphicFramePr>
          <p:nvPr>
            <p:extLst>
              <p:ext uri="{D42A27DB-BD31-4B8C-83A1-F6EECF244321}">
                <p14:modId xmlns:p14="http://schemas.microsoft.com/office/powerpoint/2010/main" val="2099488030"/>
              </p:ext>
            </p:extLst>
          </p:nvPr>
        </p:nvGraphicFramePr>
        <p:xfrm>
          <a:off x="250734" y="1954706"/>
          <a:ext cx="4824000" cy="4150996"/>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1AF9D50D-C9AA-F388-793B-E147E95B0C0B}"/>
              </a:ext>
            </a:extLst>
          </p:cNvPr>
          <p:cNvSpPr txBox="1"/>
          <p:nvPr/>
        </p:nvSpPr>
        <p:spPr>
          <a:xfrm>
            <a:off x="5557491" y="2190554"/>
            <a:ext cx="4158169" cy="2246769"/>
          </a:xfrm>
          <a:prstGeom prst="rect">
            <a:avLst/>
          </a:prstGeom>
          <a:noFill/>
        </p:spPr>
        <p:txBody>
          <a:bodyPr wrap="square" rtlCol="0">
            <a:spAutoFit/>
          </a:bodyPr>
          <a:lstStyle/>
          <a:p>
            <a:pPr algn="just" rtl="1"/>
            <a:r>
              <a:rPr lang="ar-SA" sz="2000" dirty="0">
                <a:solidFill>
                  <a:srgbClr val="000000"/>
                </a:solidFill>
                <a:latin typeface="Arial" pitchFamily="34" charset="0"/>
                <a:ea typeface="Times New Roman" panose="02020603050405020304" pitchFamily="18" charset="0"/>
                <a:cs typeface="Arial" pitchFamily="34" charset="0"/>
              </a:rPr>
              <a:t>سطح برداشت خیار کشور حدود 7414 هکتار و میزان تولید خیار در کشور حدود 1914305 تن برآورد شده است</a:t>
            </a:r>
            <a:r>
              <a:rPr lang="en-US" sz="2000" dirty="0">
                <a:solidFill>
                  <a:srgbClr val="000000"/>
                </a:solidFill>
                <a:latin typeface="Arial" pitchFamily="34" charset="0"/>
                <a:ea typeface="Times New Roman" panose="02020603050405020304" pitchFamily="18" charset="0"/>
                <a:cs typeface="Arial" pitchFamily="34" charset="0"/>
              </a:rPr>
              <a:t>.</a:t>
            </a:r>
          </a:p>
          <a:p>
            <a:pPr algn="just" rtl="1"/>
            <a:r>
              <a:rPr lang="fa-IR" sz="2000" dirty="0">
                <a:solidFill>
                  <a:prstClr val="black"/>
                </a:solidFill>
                <a:latin typeface="Arial" pitchFamily="34" charset="0"/>
                <a:ea typeface="Times New Roman" panose="02020603050405020304" pitchFamily="18" charset="0"/>
                <a:cs typeface="Arial" pitchFamily="34" charset="0"/>
              </a:rPr>
              <a:t>سطح زیر کشت گوجه­فرنگی در ایران بالغ بر 140000 هکتار با متوسط عملکرد 35714 کیلو در هکتار و با تولید تقریبی 500000 تن می­باشد</a:t>
            </a:r>
            <a:r>
              <a:rPr lang="en-US" sz="2000" dirty="0">
                <a:solidFill>
                  <a:prstClr val="black"/>
                </a:solidFill>
                <a:latin typeface="Arial" pitchFamily="34" charset="0"/>
                <a:ea typeface="Times New Roman" panose="02020603050405020304" pitchFamily="18" charset="0"/>
                <a:cs typeface="Arial" pitchFamily="34" charset="0"/>
              </a:rPr>
              <a:t>.</a:t>
            </a:r>
            <a:r>
              <a:rPr lang="fa-IR" sz="2000" dirty="0">
                <a:solidFill>
                  <a:prstClr val="black"/>
                </a:solidFill>
                <a:latin typeface="Arial" pitchFamily="34" charset="0"/>
                <a:ea typeface="Times New Roman" panose="02020603050405020304" pitchFamily="18" charset="0"/>
                <a:cs typeface="Arial" pitchFamily="34" charset="0"/>
              </a:rPr>
              <a:t> </a:t>
            </a:r>
            <a:endParaRPr lang="en-US" sz="2000" dirty="0">
              <a:solidFill>
                <a:prstClr val="black"/>
              </a:solidFill>
              <a:latin typeface="Arial" pitchFamily="34" charset="0"/>
              <a:cs typeface="Arial" pitchFamily="34" charset="0"/>
            </a:endParaRPr>
          </a:p>
        </p:txBody>
      </p:sp>
      <p:pic>
        <p:nvPicPr>
          <p:cNvPr id="4" name="Picture 2" descr="C:\Users\User\Desktop\Azad_University_logo-th3.png"/>
          <p:cNvPicPr>
            <a:picLocks noChangeAspect="1" noChangeArrowheads="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168605" y="0"/>
            <a:ext cx="838200" cy="125185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846709" y="1537854"/>
            <a:ext cx="1264005" cy="3970318"/>
          </a:xfrm>
          <a:prstGeom prst="rect">
            <a:avLst/>
          </a:prstGeom>
          <a:noFill/>
        </p:spPr>
        <p:txBody>
          <a:bodyPr wrap="square" rtlCol="0">
            <a:spAutoFit/>
          </a:bodyPr>
          <a:lstStyle/>
          <a:p>
            <a:pPr algn="ctr" rtl="1"/>
            <a:r>
              <a:rPr lang="fa-IR" sz="1400" dirty="0">
                <a:solidFill>
                  <a:prstClr val="black"/>
                </a:solidFill>
                <a:latin typeface="Arial" pitchFamily="34" charset="0"/>
                <a:cs typeface="Arial" pitchFamily="34" charset="0"/>
              </a:rPr>
              <a:t>فصل اول:</a:t>
            </a:r>
          </a:p>
          <a:p>
            <a:pPr algn="ctr" rtl="1"/>
            <a:r>
              <a:rPr lang="fa-IR" sz="1400" b="1" dirty="0">
                <a:solidFill>
                  <a:schemeClr val="bg1"/>
                </a:solidFill>
                <a:latin typeface="Arial" pitchFamily="34" charset="0"/>
                <a:cs typeface="Arial" pitchFamily="34" charset="0"/>
              </a:rPr>
              <a:t>کلیات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دوم:</a:t>
            </a:r>
          </a:p>
          <a:p>
            <a:pPr algn="ctr" rtl="1"/>
            <a:r>
              <a:rPr lang="fa-IR" sz="1400" b="1" dirty="0">
                <a:solidFill>
                  <a:prstClr val="black"/>
                </a:solidFill>
                <a:latin typeface="Arial" pitchFamily="34" charset="0"/>
                <a:cs typeface="Arial" pitchFamily="34" charset="0"/>
              </a:rPr>
              <a:t>ادبیات تحقیق و پیشینه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سوم:</a:t>
            </a:r>
          </a:p>
          <a:p>
            <a:pPr algn="ctr" rtl="1"/>
            <a:r>
              <a:rPr lang="fa-IR" sz="1400" b="1" dirty="0">
                <a:solidFill>
                  <a:prstClr val="black"/>
                </a:solidFill>
                <a:latin typeface="Arial" pitchFamily="34" charset="0"/>
                <a:cs typeface="Arial" pitchFamily="34" charset="0"/>
              </a:rPr>
              <a:t>روش اجرای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چهارم:</a:t>
            </a:r>
          </a:p>
          <a:p>
            <a:pPr algn="ctr" rtl="1"/>
            <a:r>
              <a:rPr lang="fa-IR" sz="1400" b="1" dirty="0">
                <a:solidFill>
                  <a:prstClr val="black"/>
                </a:solidFill>
                <a:latin typeface="Arial" pitchFamily="34" charset="0"/>
                <a:cs typeface="Arial" pitchFamily="34" charset="0"/>
              </a:rPr>
              <a:t>تجزیه و تحلیل داده‌ها</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پنجم:</a:t>
            </a:r>
          </a:p>
          <a:p>
            <a:pPr algn="ctr" rtl="1"/>
            <a:r>
              <a:rPr lang="fa-IR" sz="1400" b="1" dirty="0">
                <a:solidFill>
                  <a:prstClr val="black"/>
                </a:solidFill>
                <a:latin typeface="Arial" pitchFamily="34" charset="0"/>
                <a:cs typeface="Arial" pitchFamily="34" charset="0"/>
              </a:rPr>
              <a:t>نتیجه‌گیری و پیشنهادات</a:t>
            </a:r>
          </a:p>
        </p:txBody>
      </p:sp>
      <p:sp>
        <p:nvSpPr>
          <p:cNvPr id="8" name="Up Ribbon 2">
            <a:extLst>
              <a:ext uri="{FF2B5EF4-FFF2-40B4-BE49-F238E27FC236}">
                <a16:creationId xmlns:a16="http://schemas.microsoft.com/office/drawing/2014/main" id="{3EC43392-776C-D234-80A0-71916641F6CB}"/>
              </a:ext>
            </a:extLst>
          </p:cNvPr>
          <p:cNvSpPr/>
          <p:nvPr/>
        </p:nvSpPr>
        <p:spPr>
          <a:xfrm>
            <a:off x="2862316" y="410818"/>
            <a:ext cx="6781800" cy="1066800"/>
          </a:xfrm>
          <a:prstGeom prst="ribbon2">
            <a:avLst/>
          </a:prstGeom>
          <a:ln/>
        </p:spPr>
        <p:style>
          <a:lnRef idx="1">
            <a:schemeClr val="accent1"/>
          </a:lnRef>
          <a:fillRef idx="2">
            <a:schemeClr val="accent1"/>
          </a:fillRef>
          <a:effectRef idx="1">
            <a:schemeClr val="accent1"/>
          </a:effectRef>
          <a:fontRef idx="minor">
            <a:schemeClr val="dk1"/>
          </a:fontRef>
        </p:style>
        <p:txBody>
          <a:bodyPr rtlCol="0" anchor="ctr"/>
          <a:lstStyle/>
          <a:p>
            <a:pPr lvl="0" algn="ctr" defTabSz="914400">
              <a:defRPr/>
            </a:pPr>
            <a:r>
              <a:rPr lang="fa-IR" sz="2800" b="1" kern="0" dirty="0">
                <a:solidFill>
                  <a:schemeClr val="tx1"/>
                </a:solidFill>
                <a:latin typeface="Arial" pitchFamily="34" charset="0"/>
                <a:cs typeface="Arial" pitchFamily="34" charset="0"/>
              </a:rPr>
              <a:t>سطح زیرکشت صیفی جات</a:t>
            </a:r>
            <a:endParaRPr kumimoji="0" lang="en-US" sz="2800" b="1" i="0" u="none" strike="noStrike" kern="0" cap="none" spc="0" normalizeH="0" baseline="0" noProof="0" dirty="0">
              <a:ln>
                <a:noFill/>
              </a:ln>
              <a:solidFill>
                <a:schemeClr val="tx1"/>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16513730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500"/>
                                        <p:tgtEl>
                                          <p:spTgt spid="6"/>
                                        </p:tgtEl>
                                      </p:cBhvr>
                                    </p:animEffect>
                                  </p:childTnLst>
                                </p:cTn>
                              </p:par>
                              <p:par>
                                <p:cTn id="11" presetID="22" presetClass="entr" presetSubtype="2"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right)">
                                      <p:cBhvr>
                                        <p:cTn id="13" dur="500"/>
                                        <p:tgtEl>
                                          <p:spTgt spid="4"/>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right)">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 grpId="0"/>
      <p:bldP spid="7" grpId="0"/>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2" descr="C:\Users\User\Desktop\Azad_University_logo-th3.png">
            <a:extLst>
              <a:ext uri="{FF2B5EF4-FFF2-40B4-BE49-F238E27FC236}">
                <a16:creationId xmlns:a16="http://schemas.microsoft.com/office/drawing/2014/main" id="{AE70CC42-0412-D746-A23D-BD91B4CC8BCA}"/>
              </a:ext>
            </a:extLst>
          </p:cNvPr>
          <p:cNvPicPr>
            <a:picLocks noChangeAspect="1" noChangeArrowheads="1"/>
          </p:cNvPicPr>
          <p:nvPr/>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059611" y="92528"/>
            <a:ext cx="838200" cy="12518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03EF9CD-2B36-E0AE-DF3B-0A38070360F3}"/>
              </a:ext>
            </a:extLst>
          </p:cNvPr>
          <p:cNvSpPr txBox="1"/>
          <p:nvPr/>
        </p:nvSpPr>
        <p:spPr>
          <a:xfrm>
            <a:off x="10846709" y="1537854"/>
            <a:ext cx="1264005" cy="3970318"/>
          </a:xfrm>
          <a:prstGeom prst="rect">
            <a:avLst/>
          </a:prstGeom>
          <a:noFill/>
        </p:spPr>
        <p:txBody>
          <a:bodyPr wrap="square" rtlCol="0">
            <a:spAutoFit/>
          </a:bodyPr>
          <a:lstStyle/>
          <a:p>
            <a:pPr algn="ctr" rtl="1"/>
            <a:r>
              <a:rPr lang="fa-IR" sz="1400" dirty="0">
                <a:solidFill>
                  <a:prstClr val="black"/>
                </a:solidFill>
                <a:latin typeface="Arial" pitchFamily="34" charset="0"/>
                <a:cs typeface="Arial" pitchFamily="34" charset="0"/>
              </a:rPr>
              <a:t>فصل اول:</a:t>
            </a:r>
          </a:p>
          <a:p>
            <a:pPr algn="ctr" rtl="1"/>
            <a:r>
              <a:rPr lang="fa-IR" sz="1400" b="1" dirty="0">
                <a:solidFill>
                  <a:srgbClr val="FF0000"/>
                </a:solidFill>
                <a:latin typeface="Arial" pitchFamily="34" charset="0"/>
                <a:cs typeface="Arial" pitchFamily="34" charset="0"/>
              </a:rPr>
              <a:t>کلیات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دوم:</a:t>
            </a:r>
          </a:p>
          <a:p>
            <a:pPr algn="ctr" rtl="1"/>
            <a:r>
              <a:rPr lang="fa-IR" sz="1400" b="1" dirty="0">
                <a:solidFill>
                  <a:prstClr val="black"/>
                </a:solidFill>
                <a:latin typeface="Arial" pitchFamily="34" charset="0"/>
                <a:cs typeface="Arial" pitchFamily="34" charset="0"/>
              </a:rPr>
              <a:t>ادبیات تحقیق و پیشینه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سوم:</a:t>
            </a:r>
          </a:p>
          <a:p>
            <a:pPr algn="ctr" rtl="1"/>
            <a:r>
              <a:rPr lang="fa-IR" sz="1400" b="1" dirty="0">
                <a:solidFill>
                  <a:prstClr val="black"/>
                </a:solidFill>
                <a:latin typeface="Arial" pitchFamily="34" charset="0"/>
                <a:cs typeface="Arial" pitchFamily="34" charset="0"/>
              </a:rPr>
              <a:t>روش اجرای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چهارم:</a:t>
            </a:r>
          </a:p>
          <a:p>
            <a:pPr algn="ctr" rtl="1"/>
            <a:r>
              <a:rPr lang="fa-IR" sz="1400" b="1" dirty="0">
                <a:solidFill>
                  <a:prstClr val="black"/>
                </a:solidFill>
                <a:latin typeface="Arial" pitchFamily="34" charset="0"/>
                <a:cs typeface="Arial" pitchFamily="34" charset="0"/>
              </a:rPr>
              <a:t>تجزیه و تحلیل داده‌ها</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پنجم:</a:t>
            </a:r>
          </a:p>
          <a:p>
            <a:pPr algn="ctr" rtl="1"/>
            <a:r>
              <a:rPr lang="fa-IR" sz="1400" b="1" dirty="0">
                <a:solidFill>
                  <a:prstClr val="black"/>
                </a:solidFill>
                <a:latin typeface="Arial" pitchFamily="34" charset="0"/>
                <a:cs typeface="Arial" pitchFamily="34" charset="0"/>
              </a:rPr>
              <a:t>نتیجه‌گیری و پیشنهادات</a:t>
            </a:r>
          </a:p>
        </p:txBody>
      </p:sp>
      <p:sp>
        <p:nvSpPr>
          <p:cNvPr id="8" name="Up Ribbon 2">
            <a:extLst>
              <a:ext uri="{FF2B5EF4-FFF2-40B4-BE49-F238E27FC236}">
                <a16:creationId xmlns:a16="http://schemas.microsoft.com/office/drawing/2014/main" id="{118A7240-4B45-AD70-E87E-E2BFF28521F6}"/>
              </a:ext>
            </a:extLst>
          </p:cNvPr>
          <p:cNvSpPr/>
          <p:nvPr/>
        </p:nvSpPr>
        <p:spPr>
          <a:xfrm>
            <a:off x="2751480" y="185057"/>
            <a:ext cx="6781800" cy="1066800"/>
          </a:xfrm>
          <a:prstGeom prst="round2DiagRect">
            <a:avLst/>
          </a:prstGeom>
          <a:solidFill>
            <a:schemeClr val="accent3">
              <a:lumMod val="50000"/>
              <a:alpha val="25000"/>
            </a:schemeClr>
          </a:solidFill>
          <a:ln w="9525" cap="flat" cmpd="sng" algn="ctr">
            <a:noFill/>
            <a:prstDash val="solid"/>
          </a:ln>
          <a:effectLst/>
        </p:spPr>
        <p:txBody>
          <a:bodyPr rtlCol="0" anchor="ctr"/>
          <a:lstStyle/>
          <a:p>
            <a:pPr algn="ctr" defTabSz="914400"/>
            <a:endParaRPr lang="fa-IR" sz="4400" b="1" kern="0" dirty="0">
              <a:solidFill>
                <a:schemeClr val="tx1"/>
              </a:solidFill>
              <a:latin typeface="Arial" pitchFamily="34" charset="0"/>
              <a:cs typeface="Arial" pitchFamily="34" charset="0"/>
            </a:endParaRPr>
          </a:p>
          <a:p>
            <a:pPr algn="ctr" defTabSz="914400"/>
            <a:r>
              <a:rPr lang="ar-SA" sz="4400" b="1" kern="0" dirty="0">
                <a:solidFill>
                  <a:schemeClr val="tx1"/>
                </a:solidFill>
                <a:latin typeface="Arial" pitchFamily="34" charset="0"/>
                <a:cs typeface="Arial" pitchFamily="34" charset="0"/>
              </a:rPr>
              <a:t>پرايمينگ</a:t>
            </a:r>
            <a:r>
              <a:rPr lang="fa-IR" sz="4400" b="1" kern="0" dirty="0">
                <a:solidFill>
                  <a:schemeClr val="tx1"/>
                </a:solidFill>
                <a:latin typeface="Arial" pitchFamily="34" charset="0"/>
                <a:cs typeface="Arial" pitchFamily="34" charset="0"/>
              </a:rPr>
              <a:t> و اهمیت آن</a:t>
            </a:r>
            <a:r>
              <a:rPr lang="en-US" sz="4400" b="1" kern="0" dirty="0">
                <a:solidFill>
                  <a:schemeClr val="tx1"/>
                </a:solidFill>
                <a:latin typeface="Arial" pitchFamily="34" charset="0"/>
                <a:cs typeface="Arial" pitchFamily="34" charset="0"/>
              </a:rPr>
              <a:t> </a:t>
            </a:r>
            <a:r>
              <a:rPr lang="fa-IR" sz="4400" b="1" kern="0" dirty="0">
                <a:solidFill>
                  <a:schemeClr val="tx1"/>
                </a:solidFill>
                <a:latin typeface="Arial" pitchFamily="34" charset="0"/>
                <a:cs typeface="Arial" pitchFamily="34" charset="0"/>
              </a:rPr>
              <a:t> </a:t>
            </a:r>
            <a:endParaRPr lang="en-US" sz="4400" b="1" kern="0" dirty="0">
              <a:solidFill>
                <a:schemeClr val="tx1"/>
              </a:solidFill>
              <a:latin typeface="Arial" pitchFamily="34" charset="0"/>
              <a:cs typeface="Arial" pitchFamily="34" charset="0"/>
            </a:endParaRPr>
          </a:p>
          <a:p>
            <a:pPr algn="ctr" defTabSz="914400"/>
            <a:endParaRPr lang="en-US" sz="4400" b="1" kern="0" dirty="0">
              <a:solidFill>
                <a:schemeClr val="tx1"/>
              </a:solidFill>
              <a:latin typeface="Arial" pitchFamily="34" charset="0"/>
              <a:cs typeface="Arial" pitchFamily="34" charset="0"/>
            </a:endParaRPr>
          </a:p>
        </p:txBody>
      </p:sp>
      <p:pic>
        <p:nvPicPr>
          <p:cNvPr id="1026" name="Picture 2" descr="پرایمینگ بذر"/>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0098" y="3993955"/>
            <a:ext cx="6172605" cy="20482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90B130E-B271-F1E0-F4B5-820644877934}"/>
              </a:ext>
            </a:extLst>
          </p:cNvPr>
          <p:cNvSpPr txBox="1"/>
          <p:nvPr/>
        </p:nvSpPr>
        <p:spPr>
          <a:xfrm>
            <a:off x="681048" y="1506834"/>
            <a:ext cx="9070255" cy="2227276"/>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pPr marL="0" marR="0" algn="just" rtl="1">
              <a:lnSpc>
                <a:spcPct val="115000"/>
              </a:lnSpc>
              <a:spcBef>
                <a:spcPts val="0"/>
              </a:spcBef>
              <a:spcAft>
                <a:spcPts val="0"/>
              </a:spcAft>
              <a:tabLst>
                <a:tab pos="811530" algn="l"/>
              </a:tabLst>
            </a:pPr>
            <a:r>
              <a:rPr lang="fa-IR" dirty="0">
                <a:effectLst/>
                <a:latin typeface="Arial" pitchFamily="34" charset="0"/>
                <a:ea typeface="Times New Roman" panose="02020603050405020304" pitchFamily="18" charset="0"/>
                <a:cs typeface="Arial" pitchFamily="34" charset="0"/>
              </a:rPr>
              <a:t>پرايمينگ عملي است كه در طي آن دانه­ها در آب (هيدراسيون)ويا در محلول نمك­هاي معدني يا آلي (اسمو­پرامينگ)به­طور جزئي هيدراته وسپس خشك مي­شود تا به رطوبت اوليّه برسند. چنين تيماري موجب بهبود وتسريع جوانه­زني دانه­ها و رشد سريع آنها مي­گردد </a:t>
            </a:r>
            <a:r>
              <a:rPr lang="fa-IR" sz="1600" dirty="0">
                <a:effectLst/>
                <a:latin typeface="Arial" pitchFamily="34" charset="0"/>
                <a:ea typeface="Times New Roman" panose="02020603050405020304" pitchFamily="18" charset="0"/>
                <a:cs typeface="Arial" pitchFamily="34" charset="0"/>
              </a:rPr>
              <a:t>( </a:t>
            </a:r>
            <a:r>
              <a:rPr lang="en-US" sz="1600" dirty="0" err="1">
                <a:effectLst/>
                <a:latin typeface="Arial" pitchFamily="34" charset="0"/>
                <a:ea typeface="Times New Roman" panose="02020603050405020304" pitchFamily="18" charset="0"/>
                <a:cs typeface="Arial" pitchFamily="34" charset="0"/>
              </a:rPr>
              <a:t>Frooqetal</a:t>
            </a:r>
            <a:r>
              <a:rPr lang="en-US" sz="1600" dirty="0">
                <a:effectLst/>
                <a:latin typeface="Arial" pitchFamily="34" charset="0"/>
                <a:ea typeface="Times New Roman" panose="02020603050405020304" pitchFamily="18" charset="0"/>
                <a:cs typeface="Arial" pitchFamily="34" charset="0"/>
              </a:rPr>
              <a:t>., 2006</a:t>
            </a:r>
            <a:r>
              <a:rPr lang="fa-IR" sz="1600" dirty="0">
                <a:effectLst/>
                <a:latin typeface="Arial" pitchFamily="34" charset="0"/>
                <a:ea typeface="Times New Roman" panose="02020603050405020304" pitchFamily="18" charset="0"/>
                <a:cs typeface="Arial" pitchFamily="34" charset="0"/>
              </a:rPr>
              <a:t>)</a:t>
            </a:r>
            <a:r>
              <a:rPr lang="fa-IR" dirty="0">
                <a:effectLst/>
                <a:latin typeface="Arial" pitchFamily="34" charset="0"/>
                <a:ea typeface="Times New Roman" panose="02020603050405020304" pitchFamily="18" charset="0"/>
                <a:cs typeface="Arial" pitchFamily="34" charset="0"/>
              </a:rPr>
              <a:t>.</a:t>
            </a:r>
          </a:p>
          <a:p>
            <a:pPr algn="just" rtl="1">
              <a:lnSpc>
                <a:spcPct val="115000"/>
              </a:lnSpc>
              <a:tabLst>
                <a:tab pos="811530" algn="l"/>
              </a:tabLst>
            </a:pPr>
            <a:r>
              <a:rPr lang="fa-IR" dirty="0">
                <a:latin typeface="Arial" pitchFamily="34" charset="0"/>
                <a:ea typeface="Calibri" panose="020F0502020204030204" pitchFamily="34" charset="0"/>
                <a:cs typeface="Arial" pitchFamily="34" charset="0"/>
              </a:rPr>
              <a:t>پرایمینگ به تیمار بذر قبل از کشت اطلاق می­شود که به وسیله آن بذر مراحل جوانه زنی راطی می کند ولی به دلیل پایین بودن میزان آب جذب شده خروج ریشچه صورت نمی گیرد</a:t>
            </a:r>
            <a:r>
              <a:rPr lang="en-US" sz="1600" dirty="0">
                <a:latin typeface="Arial" pitchFamily="34" charset="0"/>
                <a:ea typeface="Calibri" panose="020F0502020204030204" pitchFamily="34" charset="0"/>
                <a:cs typeface="Arial" pitchFamily="34" charset="0"/>
              </a:rPr>
              <a:t>(</a:t>
            </a:r>
            <a:r>
              <a:rPr lang="en-US" sz="1600" dirty="0" err="1">
                <a:latin typeface="Arial" pitchFamily="34" charset="0"/>
                <a:ea typeface="Calibri" panose="020F0502020204030204" pitchFamily="34" charset="0"/>
                <a:cs typeface="Arial" pitchFamily="34" charset="0"/>
              </a:rPr>
              <a:t>Nascimento</a:t>
            </a:r>
            <a:r>
              <a:rPr lang="en-US" sz="1600" dirty="0">
                <a:latin typeface="Arial" pitchFamily="34" charset="0"/>
                <a:ea typeface="Calibri" panose="020F0502020204030204" pitchFamily="34" charset="0"/>
                <a:cs typeface="Arial" pitchFamily="34" charset="0"/>
              </a:rPr>
              <a:t> </a:t>
            </a:r>
            <a:r>
              <a:rPr lang="en-US" sz="1600" i="1" dirty="0">
                <a:latin typeface="Arial" pitchFamily="34" charset="0"/>
                <a:ea typeface="Calibri" panose="020F0502020204030204" pitchFamily="34" charset="0"/>
                <a:cs typeface="Arial" pitchFamily="34" charset="0"/>
              </a:rPr>
              <a:t>et al.,</a:t>
            </a:r>
            <a:r>
              <a:rPr lang="en-US" sz="1600" dirty="0">
                <a:latin typeface="Arial" pitchFamily="34" charset="0"/>
                <a:ea typeface="Calibri" panose="020F0502020204030204" pitchFamily="34" charset="0"/>
                <a:cs typeface="Arial" pitchFamily="34" charset="0"/>
              </a:rPr>
              <a:t> 2004)</a:t>
            </a:r>
            <a:endParaRPr lang="fa-IR" dirty="0">
              <a:effectLst/>
              <a:latin typeface="Arial" pitchFamily="34" charset="0"/>
              <a:ea typeface="Times New Roman" panose="02020603050405020304" pitchFamily="18" charset="0"/>
              <a:cs typeface="Arial" pitchFamily="34" charset="0"/>
            </a:endParaRPr>
          </a:p>
          <a:p>
            <a:pPr algn="just" rtl="1">
              <a:lnSpc>
                <a:spcPct val="115000"/>
              </a:lnSpc>
              <a:tabLst>
                <a:tab pos="811530" algn="l"/>
              </a:tabLst>
            </a:pPr>
            <a:r>
              <a:rPr lang="fa-IR" sz="1600" dirty="0">
                <a:latin typeface="Arial" pitchFamily="34" charset="0"/>
                <a:ea typeface="Times New Roman" panose="02020603050405020304" pitchFamily="18" charset="0"/>
                <a:cs typeface="Arial" pitchFamily="34" charset="0"/>
              </a:rPr>
              <a:t>پرايمينگ بذر موجب خروج سريعترگياهچه؛ تحمل بهتر گياه به خشگي؛ گلدهي زودتر؛ افزايش عملكرد گياهان نخود؛ ذرت وگندم در مناطق نيمه­خشک مي</a:t>
            </a:r>
            <a:r>
              <a:rPr lang="en-US" sz="1600" dirty="0">
                <a:latin typeface="Arial" pitchFamily="34" charset="0"/>
                <a:ea typeface="Times New Roman" panose="02020603050405020304" pitchFamily="18" charset="0"/>
                <a:cs typeface="Arial" pitchFamily="34" charset="0"/>
              </a:rPr>
              <a:t>­</a:t>
            </a:r>
            <a:r>
              <a:rPr lang="fa-IR" sz="1600" dirty="0">
                <a:latin typeface="Arial" pitchFamily="34" charset="0"/>
                <a:ea typeface="Times New Roman" panose="02020603050405020304" pitchFamily="18" charset="0"/>
                <a:cs typeface="Arial" pitchFamily="34" charset="0"/>
              </a:rPr>
              <a:t>شود(هريس­وهمكاران1999، هريس و همكاران2001 ،موسي وهمگاران1999، موسي وهمكاران2001).</a:t>
            </a:r>
            <a:endParaRPr lang="en-US" sz="1600" dirty="0">
              <a:effectLst/>
              <a:latin typeface="Arial" pitchFamily="34" charset="0"/>
              <a:ea typeface="Calibri" panose="020F0502020204030204" pitchFamily="34" charset="0"/>
              <a:cs typeface="Arial" pitchFamily="34" charset="0"/>
            </a:endParaRPr>
          </a:p>
        </p:txBody>
      </p:sp>
    </p:spTree>
    <p:extLst>
      <p:ext uri="{BB962C8B-B14F-4D97-AF65-F5344CB8AC3E}">
        <p14:creationId xmlns:p14="http://schemas.microsoft.com/office/powerpoint/2010/main" val="130783149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par>
                                <p:cTn id="26" presetID="53" presetClass="entr" presetSubtype="16" fill="hold" nodeType="withEffect">
                                  <p:stCondLst>
                                    <p:cond delay="0"/>
                                  </p:stCondLst>
                                  <p:childTnLst>
                                    <p:set>
                                      <p:cBhvr>
                                        <p:cTn id="27" dur="1" fill="hold">
                                          <p:stCondLst>
                                            <p:cond delay="0"/>
                                          </p:stCondLst>
                                        </p:cTn>
                                        <p:tgtEl>
                                          <p:spTgt spid="1026"/>
                                        </p:tgtEl>
                                        <p:attrNameLst>
                                          <p:attrName>style.visibility</p:attrName>
                                        </p:attrNameLst>
                                      </p:cBhvr>
                                      <p:to>
                                        <p:strVal val="visible"/>
                                      </p:to>
                                    </p:set>
                                    <p:anim calcmode="lin" valueType="num">
                                      <p:cBhvr>
                                        <p:cTn id="28" dur="500" fill="hold"/>
                                        <p:tgtEl>
                                          <p:spTgt spid="1026"/>
                                        </p:tgtEl>
                                        <p:attrNameLst>
                                          <p:attrName>ppt_w</p:attrName>
                                        </p:attrNameLst>
                                      </p:cBhvr>
                                      <p:tavLst>
                                        <p:tav tm="0">
                                          <p:val>
                                            <p:fltVal val="0"/>
                                          </p:val>
                                        </p:tav>
                                        <p:tav tm="100000">
                                          <p:val>
                                            <p:strVal val="#ppt_w"/>
                                          </p:val>
                                        </p:tav>
                                      </p:tavLst>
                                    </p:anim>
                                    <p:anim calcmode="lin" valueType="num">
                                      <p:cBhvr>
                                        <p:cTn id="29" dur="500" fill="hold"/>
                                        <p:tgtEl>
                                          <p:spTgt spid="1026"/>
                                        </p:tgtEl>
                                        <p:attrNameLst>
                                          <p:attrName>ppt_h</p:attrName>
                                        </p:attrNameLst>
                                      </p:cBhvr>
                                      <p:tavLst>
                                        <p:tav tm="0">
                                          <p:val>
                                            <p:fltVal val="0"/>
                                          </p:val>
                                        </p:tav>
                                        <p:tav tm="100000">
                                          <p:val>
                                            <p:strVal val="#ppt_h"/>
                                          </p:val>
                                        </p:tav>
                                      </p:tavLst>
                                    </p:anim>
                                    <p:animEffect transition="in" filter="fade">
                                      <p:cBhvr>
                                        <p:cTn id="3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2" descr="C:\Users\User\Desktop\Azad_University_logo-th3.png"/>
          <p:cNvPicPr>
            <a:picLocks noChangeAspect="1" noChangeArrowheads="1"/>
          </p:cNvPicPr>
          <p:nvPr/>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059611" y="92528"/>
            <a:ext cx="838200" cy="12518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0846709" y="1537854"/>
            <a:ext cx="1264005" cy="3970318"/>
          </a:xfrm>
          <a:prstGeom prst="rect">
            <a:avLst/>
          </a:prstGeom>
          <a:noFill/>
        </p:spPr>
        <p:txBody>
          <a:bodyPr wrap="square" rtlCol="0">
            <a:spAutoFit/>
          </a:bodyPr>
          <a:lstStyle/>
          <a:p>
            <a:pPr algn="ctr" rtl="1"/>
            <a:r>
              <a:rPr lang="fa-IR" sz="1400" dirty="0">
                <a:solidFill>
                  <a:prstClr val="black"/>
                </a:solidFill>
                <a:latin typeface="Arial" pitchFamily="34" charset="0"/>
                <a:cs typeface="Arial" pitchFamily="34" charset="0"/>
              </a:rPr>
              <a:t>فصل اول:</a:t>
            </a:r>
          </a:p>
          <a:p>
            <a:pPr algn="ctr" rtl="1"/>
            <a:r>
              <a:rPr lang="fa-IR" sz="1400" b="1" dirty="0">
                <a:solidFill>
                  <a:srgbClr val="FF0000"/>
                </a:solidFill>
                <a:latin typeface="Arial" pitchFamily="34" charset="0"/>
                <a:cs typeface="Arial" pitchFamily="34" charset="0"/>
              </a:rPr>
              <a:t>کلیات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دوم:</a:t>
            </a:r>
          </a:p>
          <a:p>
            <a:pPr algn="ctr" rtl="1"/>
            <a:r>
              <a:rPr lang="fa-IR" sz="1400" b="1" dirty="0">
                <a:solidFill>
                  <a:prstClr val="black"/>
                </a:solidFill>
                <a:latin typeface="Arial" pitchFamily="34" charset="0"/>
                <a:cs typeface="Arial" pitchFamily="34" charset="0"/>
              </a:rPr>
              <a:t>ادبیات تحقیق و پیشینه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سوم:</a:t>
            </a:r>
          </a:p>
          <a:p>
            <a:pPr algn="ctr" rtl="1"/>
            <a:r>
              <a:rPr lang="fa-IR" sz="1400" b="1" dirty="0">
                <a:solidFill>
                  <a:prstClr val="black"/>
                </a:solidFill>
                <a:latin typeface="Arial" pitchFamily="34" charset="0"/>
                <a:cs typeface="Arial" pitchFamily="34" charset="0"/>
              </a:rPr>
              <a:t>روش اجرای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چهارم:</a:t>
            </a:r>
          </a:p>
          <a:p>
            <a:pPr algn="ctr" rtl="1"/>
            <a:r>
              <a:rPr lang="fa-IR" sz="1400" b="1" dirty="0">
                <a:solidFill>
                  <a:prstClr val="black"/>
                </a:solidFill>
                <a:latin typeface="Arial" pitchFamily="34" charset="0"/>
                <a:cs typeface="Arial" pitchFamily="34" charset="0"/>
              </a:rPr>
              <a:t>تجزیه و تحلیل داده‌ها</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پنجم:</a:t>
            </a:r>
          </a:p>
          <a:p>
            <a:pPr algn="ctr" rtl="1"/>
            <a:r>
              <a:rPr lang="fa-IR" sz="1400" b="1" dirty="0">
                <a:solidFill>
                  <a:prstClr val="black"/>
                </a:solidFill>
                <a:latin typeface="Arial" pitchFamily="34" charset="0"/>
                <a:cs typeface="Arial" pitchFamily="34" charset="0"/>
              </a:rPr>
              <a:t>نتیجه‌گیری و پیشنهادات</a:t>
            </a:r>
          </a:p>
        </p:txBody>
      </p:sp>
      <p:sp>
        <p:nvSpPr>
          <p:cNvPr id="6" name="Up Ribbon 2">
            <a:extLst>
              <a:ext uri="{FF2B5EF4-FFF2-40B4-BE49-F238E27FC236}">
                <a16:creationId xmlns:a16="http://schemas.microsoft.com/office/drawing/2014/main" id="{3EC43392-776C-D234-80A0-71916641F6CB}"/>
              </a:ext>
            </a:extLst>
          </p:cNvPr>
          <p:cNvSpPr/>
          <p:nvPr/>
        </p:nvSpPr>
        <p:spPr>
          <a:xfrm>
            <a:off x="2577637" y="185057"/>
            <a:ext cx="6781800" cy="1066800"/>
          </a:xfrm>
          <a:prstGeom prst="round2DiagRect">
            <a:avLst/>
          </a:prstGeom>
          <a:solidFill>
            <a:schemeClr val="accent3">
              <a:lumMod val="50000"/>
              <a:alpha val="25000"/>
            </a:schemeClr>
          </a:solidFill>
          <a:ln w="9525" cap="flat" cmpd="sng" algn="ctr">
            <a:noFill/>
            <a:prstDash val="solid"/>
          </a:ln>
          <a:effectLst/>
        </p:spPr>
        <p:txBody>
          <a:bodyPr rtlCol="0" anchor="ctr"/>
          <a:lstStyle/>
          <a:p>
            <a:pPr algn="ctr" defTabSz="914400"/>
            <a:r>
              <a:rPr lang="fa-IR" sz="4400" kern="0" dirty="0">
                <a:solidFill>
                  <a:schemeClr val="tx1"/>
                </a:solidFill>
                <a:latin typeface="Arial" pitchFamily="34" charset="0"/>
                <a:cs typeface="Arial" pitchFamily="34" charset="0"/>
              </a:rPr>
              <a:t>جوانه زنی و اهميت پرايمينگ بذر  </a:t>
            </a:r>
            <a:endParaRPr lang="en-US" sz="4400" kern="0" dirty="0">
              <a:solidFill>
                <a:schemeClr val="tx1"/>
              </a:solidFill>
              <a:latin typeface="Arial" pitchFamily="34" charset="0"/>
              <a:cs typeface="Arial" pitchFamily="34" charset="0"/>
            </a:endParaRPr>
          </a:p>
        </p:txBody>
      </p:sp>
      <p:sp>
        <p:nvSpPr>
          <p:cNvPr id="2" name="Rectangle 1"/>
          <p:cNvSpPr/>
          <p:nvPr/>
        </p:nvSpPr>
        <p:spPr>
          <a:xfrm>
            <a:off x="132787" y="1537854"/>
            <a:ext cx="10029290" cy="1077218"/>
          </a:xfrm>
          <a:prstGeom prst="rect">
            <a:avLst/>
          </a:prstGeom>
        </p:spPr>
        <p:txBody>
          <a:bodyPr wrap="square">
            <a:spAutoFit/>
          </a:bodyPr>
          <a:lstStyle/>
          <a:p>
            <a:pPr algn="r" rtl="1"/>
            <a:r>
              <a:rPr lang="fa-IR" sz="2000" dirty="0">
                <a:latin typeface="Arial" pitchFamily="34" charset="0"/>
                <a:ea typeface="Times New Roman" panose="02020603050405020304" pitchFamily="18" charset="0"/>
                <a:cs typeface="Arial" pitchFamily="34" charset="0"/>
              </a:rPr>
              <a:t>به فرایند رشد گیاهان یا قارچ‌ها از طریق بذر جوانه‌زنی می‌گویند (علیزاده سعدآبادی و همکاران، 1400). </a:t>
            </a:r>
            <a:r>
              <a:rPr lang="ar-SA" sz="2000" dirty="0">
                <a:latin typeface="Arial" pitchFamily="34" charset="0"/>
                <a:ea typeface="Calibri" panose="020F0502020204030204" pitchFamily="34" charset="0"/>
                <a:cs typeface="Arial" pitchFamily="34" charset="0"/>
              </a:rPr>
              <a:t>جوانه­زنی بذر یکی از مراحل حیاتی گیاه است که به­نوعی در این مرحله، فرایندهاي متابولیکی گیاهان آغاز می­شود  </a:t>
            </a:r>
            <a:r>
              <a:rPr lang="en-US" sz="2000" dirty="0" err="1">
                <a:latin typeface="Arial" pitchFamily="34" charset="0"/>
                <a:ea typeface="Calibri" panose="020F0502020204030204" pitchFamily="34" charset="0"/>
                <a:cs typeface="Arial" pitchFamily="34" charset="0"/>
              </a:rPr>
              <a:t>Almasouri</a:t>
            </a:r>
            <a:r>
              <a:rPr lang="en-US" sz="2000" i="1" dirty="0" err="1">
                <a:latin typeface="Arial" pitchFamily="34" charset="0"/>
                <a:ea typeface="Calibri" panose="020F0502020204030204" pitchFamily="34" charset="0"/>
                <a:cs typeface="Arial" pitchFamily="34" charset="0"/>
              </a:rPr>
              <a:t>et</a:t>
            </a:r>
            <a:r>
              <a:rPr lang="en-US" sz="2000" i="1" dirty="0">
                <a:latin typeface="Arial" pitchFamily="34" charset="0"/>
                <a:ea typeface="Calibri" panose="020F0502020204030204" pitchFamily="34" charset="0"/>
                <a:cs typeface="Arial" pitchFamily="34" charset="0"/>
              </a:rPr>
              <a:t> al.</a:t>
            </a:r>
            <a:r>
              <a:rPr lang="en-US" sz="2000" dirty="0">
                <a:latin typeface="Arial" pitchFamily="34" charset="0"/>
                <a:ea typeface="Calibri" panose="020F0502020204030204" pitchFamily="34" charset="0"/>
                <a:cs typeface="Arial" pitchFamily="34" charset="0"/>
              </a:rPr>
              <a:t>, 2001)</a:t>
            </a:r>
            <a:r>
              <a:rPr lang="fa-IR" sz="2000" dirty="0">
                <a:latin typeface="Arial" pitchFamily="34" charset="0"/>
                <a:ea typeface="Calibri" panose="020F0502020204030204" pitchFamily="34" charset="0"/>
                <a:cs typeface="Arial" pitchFamily="34" charset="0"/>
              </a:rPr>
              <a:t>)</a:t>
            </a:r>
            <a:r>
              <a:rPr lang="fa-IR" sz="2400" dirty="0">
                <a:latin typeface="Arial" pitchFamily="34" charset="0"/>
                <a:ea typeface="Calibri" panose="020F0502020204030204" pitchFamily="34" charset="0"/>
                <a:cs typeface="Arial" pitchFamily="34" charset="0"/>
              </a:rPr>
              <a:t>. </a:t>
            </a:r>
            <a:endParaRPr lang="en-US" sz="2400" dirty="0">
              <a:latin typeface="Arial" pitchFamily="34" charset="0"/>
              <a:cs typeface="Arial" pitchFamily="34" charset="0"/>
            </a:endParaRPr>
          </a:p>
        </p:txBody>
      </p:sp>
      <p:sp>
        <p:nvSpPr>
          <p:cNvPr id="3" name="Rectangle 2"/>
          <p:cNvSpPr/>
          <p:nvPr/>
        </p:nvSpPr>
        <p:spPr>
          <a:xfrm>
            <a:off x="4567011" y="3051698"/>
            <a:ext cx="5288129" cy="2031325"/>
          </a:xfrm>
          <a:prstGeom prst="rect">
            <a:avLst/>
          </a:prstGeom>
        </p:spPr>
        <p:txBody>
          <a:bodyPr wrap="square">
            <a:spAutoFit/>
          </a:bodyPr>
          <a:lstStyle/>
          <a:p>
            <a:pPr marL="285750" indent="-285750" algn="r" rtl="1">
              <a:buFont typeface="Wingdings" panose="05000000000000000000" pitchFamily="2" charset="2"/>
              <a:buChar char="v"/>
            </a:pPr>
            <a:r>
              <a:rPr lang="fa-IR" dirty="0">
                <a:latin typeface="Arial" pitchFamily="34" charset="0"/>
                <a:ea typeface="Times New Roman" panose="02020603050405020304" pitchFamily="18" charset="0"/>
                <a:cs typeface="Arial" pitchFamily="34" charset="0"/>
              </a:rPr>
              <a:t>تاثير بر جوانه­زني و استقرار اوليه</a:t>
            </a:r>
          </a:p>
          <a:p>
            <a:pPr marL="285750" indent="-285750" algn="r" rtl="1">
              <a:buFont typeface="Wingdings" panose="05000000000000000000" pitchFamily="2" charset="2"/>
              <a:buChar char="v"/>
            </a:pPr>
            <a:r>
              <a:rPr lang="fa-IR" dirty="0">
                <a:latin typeface="Arial" pitchFamily="34" charset="0"/>
                <a:ea typeface="Times New Roman" panose="02020603050405020304" pitchFamily="18" charset="0"/>
                <a:cs typeface="Arial" pitchFamily="34" charset="0"/>
              </a:rPr>
              <a:t> بر افزايش محصول دانه و بيوماس </a:t>
            </a:r>
          </a:p>
          <a:p>
            <a:pPr marL="285750" indent="-285750" algn="r" rtl="1">
              <a:buFont typeface="Wingdings" panose="05000000000000000000" pitchFamily="2" charset="2"/>
              <a:buChar char="v"/>
            </a:pPr>
            <a:r>
              <a:rPr lang="fa-IR" dirty="0">
                <a:latin typeface="Arial" pitchFamily="34" charset="0"/>
                <a:ea typeface="Times New Roman" panose="02020603050405020304" pitchFamily="18" charset="0"/>
                <a:cs typeface="Arial" pitchFamily="34" charset="0"/>
              </a:rPr>
              <a:t>بر زودرسی</a:t>
            </a:r>
          </a:p>
          <a:p>
            <a:pPr marL="285750" indent="-285750" algn="r" rtl="1">
              <a:buFont typeface="Wingdings" panose="05000000000000000000" pitchFamily="2" charset="2"/>
              <a:buChar char="v"/>
            </a:pPr>
            <a:r>
              <a:rPr lang="fa-IR" dirty="0">
                <a:latin typeface="Arial" pitchFamily="34" charset="0"/>
                <a:ea typeface="Times New Roman" panose="02020603050405020304" pitchFamily="18" charset="0"/>
                <a:cs typeface="Arial" pitchFamily="34" charset="0"/>
              </a:rPr>
              <a:t>در بهبود جوانه­زنی در شرایط تنش­های محیطی</a:t>
            </a:r>
          </a:p>
          <a:p>
            <a:pPr marL="285750" indent="-285750" algn="r" rtl="1">
              <a:buFont typeface="Wingdings" panose="05000000000000000000" pitchFamily="2" charset="2"/>
              <a:buChar char="v"/>
            </a:pPr>
            <a:r>
              <a:rPr lang="fa-IR" dirty="0">
                <a:latin typeface="Arial" pitchFamily="34" charset="0"/>
                <a:ea typeface="Times New Roman" panose="02020603050405020304" pitchFamily="18" charset="0"/>
                <a:cs typeface="Arial" pitchFamily="34" charset="0"/>
              </a:rPr>
              <a:t> بر بهبود کارایی مصرف آب </a:t>
            </a:r>
          </a:p>
          <a:p>
            <a:pPr marL="285750" indent="-285750" algn="r" rtl="1">
              <a:buFont typeface="Wingdings" panose="05000000000000000000" pitchFamily="2" charset="2"/>
              <a:buChar char="v"/>
            </a:pPr>
            <a:r>
              <a:rPr lang="fa-IR" dirty="0">
                <a:latin typeface="Arial" pitchFamily="34" charset="0"/>
                <a:ea typeface="Times New Roman" panose="02020603050405020304" pitchFamily="18" charset="0"/>
                <a:cs typeface="Arial" pitchFamily="34" charset="0"/>
              </a:rPr>
              <a:t>بر کاهش خسارات ناشی از عوامل </a:t>
            </a:r>
            <a:r>
              <a:rPr lang="ku-Arab-IQ" dirty="0">
                <a:latin typeface="Arial" pitchFamily="34" charset="0"/>
                <a:ea typeface="Times New Roman" panose="02020603050405020304" pitchFamily="18" charset="0"/>
                <a:cs typeface="Arial" pitchFamily="34" charset="0"/>
              </a:rPr>
              <a:t> </a:t>
            </a:r>
            <a:r>
              <a:rPr lang="fa-IR" dirty="0">
                <a:latin typeface="Arial" pitchFamily="34" charset="0"/>
                <a:ea typeface="Times New Roman" panose="02020603050405020304" pitchFamily="18" charset="0"/>
                <a:cs typeface="Arial" pitchFamily="34" charset="0"/>
              </a:rPr>
              <a:t>بیماری­زا</a:t>
            </a:r>
          </a:p>
          <a:p>
            <a:pPr marL="285750" indent="-285750" algn="r" rtl="1">
              <a:buFont typeface="Wingdings" panose="05000000000000000000" pitchFamily="2" charset="2"/>
              <a:buChar char="v"/>
            </a:pPr>
            <a:r>
              <a:rPr lang="fa-IR" dirty="0">
                <a:latin typeface="Arial" pitchFamily="34" charset="0"/>
                <a:ea typeface="Times New Roman" panose="02020603050405020304" pitchFamily="18" charset="0"/>
                <a:cs typeface="Arial" pitchFamily="34" charset="0"/>
              </a:rPr>
              <a:t>ایجاد مقاومت نسبی به علت بهبود شرایط اکوفیزیولوژیک</a:t>
            </a:r>
            <a:endParaRPr lang="en-US" dirty="0">
              <a:latin typeface="Arial" pitchFamily="34" charset="0"/>
              <a:cs typeface="Arial" pitchFamily="34" charset="0"/>
            </a:endParaRPr>
          </a:p>
        </p:txBody>
      </p:sp>
      <p:pic>
        <p:nvPicPr>
          <p:cNvPr id="9" name="Picture 8"/>
          <p:cNvPicPr>
            <a:picLocks noChangeAspect="1"/>
          </p:cNvPicPr>
          <p:nvPr/>
        </p:nvPicPr>
        <p:blipFill rotWithShape="1">
          <a:blip r:embed="rId4"/>
          <a:srcRect l="39352" t="39249" r="19227" b="36079"/>
          <a:stretch/>
        </p:blipFill>
        <p:spPr>
          <a:xfrm>
            <a:off x="424067" y="2441178"/>
            <a:ext cx="4468661" cy="194170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1" name="Picture 2" descr="پرایمینگ بذر"/>
          <p:cNvPicPr>
            <a:picLocks noChangeAspect="1" noChangeArrowheads="1"/>
          </p:cNvPicPr>
          <p:nvPr/>
        </p:nvPicPr>
        <p:blipFill rotWithShape="1">
          <a:blip r:embed="rId5">
            <a:extLst>
              <a:ext uri="{28A0092B-C50C-407E-A947-70E740481C1C}">
                <a14:useLocalDpi xmlns:a14="http://schemas.microsoft.com/office/drawing/2010/main" val="0"/>
              </a:ext>
            </a:extLst>
          </a:blip>
          <a:srcRect l="3007" t="7241"/>
          <a:stretch/>
        </p:blipFill>
        <p:spPr bwMode="auto">
          <a:xfrm>
            <a:off x="424068" y="4619735"/>
            <a:ext cx="4468661" cy="177687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549175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40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6" end="6"/>
                                            </p:txEl>
                                          </p:spTgt>
                                        </p:tgtEl>
                                        <p:attrNameLst>
                                          <p:attrName>style.visibility</p:attrName>
                                        </p:attrNameLst>
                                      </p:cBhvr>
                                      <p:to>
                                        <p:strVal val="visible"/>
                                      </p:to>
                                    </p:set>
                                    <p:animEffect transition="in" filter="fade">
                                      <p:cBhvr>
                                        <p:cTn id="24" dur="500"/>
                                        <p:tgtEl>
                                          <p:spTgt spid="5">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animEffect transition="in" filter="fade">
                                      <p:cBhvr>
                                        <p:cTn id="27" dur="500"/>
                                        <p:tgtEl>
                                          <p:spTgt spid="5">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xEl>
                                              <p:pRg st="9" end="9"/>
                                            </p:txEl>
                                          </p:spTgt>
                                        </p:tgtEl>
                                        <p:attrNameLst>
                                          <p:attrName>style.visibility</p:attrName>
                                        </p:attrNameLst>
                                      </p:cBhvr>
                                      <p:to>
                                        <p:strVal val="visible"/>
                                      </p:to>
                                    </p:set>
                                    <p:animEffect transition="in" filter="fade">
                                      <p:cBhvr>
                                        <p:cTn id="30" dur="500"/>
                                        <p:tgtEl>
                                          <p:spTgt spid="5">
                                            <p:txEl>
                                              <p:pRg st="9" end="9"/>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animEffect transition="in" filter="fade">
                                      <p:cBhvr>
                                        <p:cTn id="33" dur="500"/>
                                        <p:tgtEl>
                                          <p:spTgt spid="5">
                                            <p:txEl>
                                              <p:pRg st="10" end="1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txEl>
                                              <p:pRg st="12" end="12"/>
                                            </p:txEl>
                                          </p:spTgt>
                                        </p:tgtEl>
                                        <p:attrNameLst>
                                          <p:attrName>style.visibility</p:attrName>
                                        </p:attrNameLst>
                                      </p:cBhvr>
                                      <p:to>
                                        <p:strVal val="visible"/>
                                      </p:to>
                                    </p:set>
                                    <p:animEffect transition="in" filter="fade">
                                      <p:cBhvr>
                                        <p:cTn id="36" dur="500"/>
                                        <p:tgtEl>
                                          <p:spTgt spid="5">
                                            <p:txEl>
                                              <p:pRg st="12" end="12"/>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animEffect transition="in" filter="fade">
                                      <p:cBhvr>
                                        <p:cTn id="39" dur="500"/>
                                        <p:tgtEl>
                                          <p:spTgt spid="5">
                                            <p:txEl>
                                              <p:pRg st="13" end="13"/>
                                            </p:txEl>
                                          </p:spTgt>
                                        </p:tgtEl>
                                      </p:cBhvr>
                                    </p:animEffect>
                                  </p:childTnLst>
                                </p:cTn>
                              </p:par>
                            </p:childTnLst>
                          </p:cTn>
                        </p:par>
                        <p:par>
                          <p:cTn id="40" fill="hold">
                            <p:stCondLst>
                              <p:cond delay="1000"/>
                            </p:stCondLst>
                            <p:childTnLst>
                              <p:par>
                                <p:cTn id="41" presetID="41" presetClass="entr" presetSubtype="0" fill="hold" grpId="0" nodeType="afterEffect">
                                  <p:stCondLst>
                                    <p:cond delay="0"/>
                                  </p:stCondLst>
                                  <p:iterate type="lt">
                                    <p:tmPct val="10000"/>
                                  </p:iterate>
                                  <p:childTnLst>
                                    <p:set>
                                      <p:cBhvr>
                                        <p:cTn id="42" dur="1" fill="hold">
                                          <p:stCondLst>
                                            <p:cond delay="0"/>
                                          </p:stCondLst>
                                        </p:cTn>
                                        <p:tgtEl>
                                          <p:spTgt spid="6"/>
                                        </p:tgtEl>
                                        <p:attrNameLst>
                                          <p:attrName>style.visibility</p:attrName>
                                        </p:attrNameLst>
                                      </p:cBhvr>
                                      <p:to>
                                        <p:strVal val="visible"/>
                                      </p:to>
                                    </p:set>
                                    <p:anim calcmode="lin" valueType="num">
                                      <p:cBhvr>
                                        <p:cTn id="43"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6"/>
                                        </p:tgtEl>
                                        <p:attrNameLst>
                                          <p:attrName>ppt_y</p:attrName>
                                        </p:attrNameLst>
                                      </p:cBhvr>
                                      <p:tavLst>
                                        <p:tav tm="0">
                                          <p:val>
                                            <p:strVal val="#ppt_y"/>
                                          </p:val>
                                        </p:tav>
                                        <p:tav tm="100000">
                                          <p:val>
                                            <p:strVal val="#ppt_y"/>
                                          </p:val>
                                        </p:tav>
                                      </p:tavLst>
                                    </p:anim>
                                    <p:anim calcmode="lin" valueType="num">
                                      <p:cBhvr>
                                        <p:cTn id="45"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grpId="0" nodeType="clickEffect">
                                  <p:stCondLst>
                                    <p:cond delay="0"/>
                                  </p:stCondLst>
                                  <p:childTnLst>
                                    <p:set>
                                      <p:cBhvr>
                                        <p:cTn id="51" dur="1" fill="hold">
                                          <p:stCondLst>
                                            <p:cond delay="0"/>
                                          </p:stCondLst>
                                        </p:cTn>
                                        <p:tgtEl>
                                          <p:spTgt spid="2">
                                            <p:txEl>
                                              <p:pRg st="0" end="0"/>
                                            </p:txEl>
                                          </p:spTgt>
                                        </p:tgtEl>
                                        <p:attrNameLst>
                                          <p:attrName>style.visibility</p:attrName>
                                        </p:attrNameLst>
                                      </p:cBhvr>
                                      <p:to>
                                        <p:strVal val="visible"/>
                                      </p:to>
                                    </p:set>
                                    <p:animEffect transition="in" filter="wipe(right)">
                                      <p:cBhvr>
                                        <p:cTn id="52" dur="500"/>
                                        <p:tgtEl>
                                          <p:spTgt spid="2">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grpId="0" nodeType="click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wipe(right)">
                                      <p:cBhvr>
                                        <p:cTn id="57" dur="500"/>
                                        <p:tgtEl>
                                          <p:spTgt spid="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up)">
                                      <p:cBhvr>
                                        <p:cTn id="62" dur="500"/>
                                        <p:tgtEl>
                                          <p:spTgt spid="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wipe(down)">
                                      <p:cBhvr>
                                        <p:cTn id="6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2" grpId="0" build="allAtOnce"/>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C:\Users\User\Desktop\Azad_University_logo-th3.png"/>
          <p:cNvPicPr>
            <a:picLocks noChangeAspect="1" noChangeArrowheads="1"/>
          </p:cNvPicPr>
          <p:nvPr/>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139109" y="79519"/>
            <a:ext cx="838200" cy="12518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0846709" y="1537854"/>
            <a:ext cx="1264005" cy="3970318"/>
          </a:xfrm>
          <a:prstGeom prst="rect">
            <a:avLst/>
          </a:prstGeom>
          <a:noFill/>
        </p:spPr>
        <p:txBody>
          <a:bodyPr wrap="square" rtlCol="0">
            <a:spAutoFit/>
          </a:bodyPr>
          <a:lstStyle/>
          <a:p>
            <a:pPr algn="ctr" rtl="1"/>
            <a:r>
              <a:rPr lang="fa-IR" sz="1400" dirty="0">
                <a:solidFill>
                  <a:prstClr val="black"/>
                </a:solidFill>
                <a:latin typeface="Arial" pitchFamily="34" charset="0"/>
                <a:cs typeface="Arial" pitchFamily="34" charset="0"/>
              </a:rPr>
              <a:t>فصل اول:</a:t>
            </a:r>
          </a:p>
          <a:p>
            <a:pPr algn="ctr" rtl="1"/>
            <a:r>
              <a:rPr lang="fa-IR" sz="1400" b="1" dirty="0">
                <a:solidFill>
                  <a:srgbClr val="FF0000"/>
                </a:solidFill>
                <a:latin typeface="Arial" pitchFamily="34" charset="0"/>
                <a:cs typeface="Arial" pitchFamily="34" charset="0"/>
              </a:rPr>
              <a:t>کلیات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دوم:</a:t>
            </a:r>
          </a:p>
          <a:p>
            <a:pPr algn="ctr" rtl="1"/>
            <a:r>
              <a:rPr lang="fa-IR" sz="1400" b="1" dirty="0">
                <a:solidFill>
                  <a:prstClr val="black"/>
                </a:solidFill>
                <a:latin typeface="Arial" pitchFamily="34" charset="0"/>
                <a:cs typeface="Arial" pitchFamily="34" charset="0"/>
              </a:rPr>
              <a:t>ادبیات تحقیق و پیشینه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سوم:</a:t>
            </a:r>
          </a:p>
          <a:p>
            <a:pPr algn="ctr" rtl="1"/>
            <a:r>
              <a:rPr lang="fa-IR" sz="1400" b="1" dirty="0">
                <a:solidFill>
                  <a:prstClr val="black"/>
                </a:solidFill>
                <a:latin typeface="Arial" pitchFamily="34" charset="0"/>
                <a:cs typeface="Arial" pitchFamily="34" charset="0"/>
              </a:rPr>
              <a:t>روش اجرای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چهارم:</a:t>
            </a:r>
          </a:p>
          <a:p>
            <a:pPr algn="ctr" rtl="1"/>
            <a:r>
              <a:rPr lang="fa-IR" sz="1400" b="1" dirty="0">
                <a:solidFill>
                  <a:prstClr val="black"/>
                </a:solidFill>
                <a:latin typeface="Arial" pitchFamily="34" charset="0"/>
                <a:cs typeface="Arial" pitchFamily="34" charset="0"/>
              </a:rPr>
              <a:t>تجزیه و تحلیل داده‌ها</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پنجم:</a:t>
            </a:r>
          </a:p>
          <a:p>
            <a:pPr algn="ctr" rtl="1"/>
            <a:r>
              <a:rPr lang="fa-IR" sz="1400" b="1" dirty="0">
                <a:solidFill>
                  <a:prstClr val="black"/>
                </a:solidFill>
                <a:latin typeface="Arial" pitchFamily="34" charset="0"/>
                <a:cs typeface="Arial" pitchFamily="34" charset="0"/>
              </a:rPr>
              <a:t>نتیجه‌گیری و پیشنهادات</a:t>
            </a:r>
          </a:p>
        </p:txBody>
      </p:sp>
      <p:sp>
        <p:nvSpPr>
          <p:cNvPr id="7" name="Up Ribbon 2">
            <a:extLst>
              <a:ext uri="{FF2B5EF4-FFF2-40B4-BE49-F238E27FC236}">
                <a16:creationId xmlns:a16="http://schemas.microsoft.com/office/drawing/2014/main" id="{DA594C51-53B3-EBA9-016B-A185464A96DC}"/>
              </a:ext>
            </a:extLst>
          </p:cNvPr>
          <p:cNvSpPr/>
          <p:nvPr/>
        </p:nvSpPr>
        <p:spPr>
          <a:xfrm>
            <a:off x="2150532" y="92528"/>
            <a:ext cx="6781800" cy="1066800"/>
          </a:xfrm>
          <a:prstGeom prst="round2DiagRect">
            <a:avLst/>
          </a:prstGeom>
          <a:solidFill>
            <a:schemeClr val="accent3">
              <a:lumMod val="50000"/>
              <a:alpha val="25000"/>
            </a:schemeClr>
          </a:solidFill>
          <a:ln w="9525" cap="flat" cmpd="sng" algn="ctr">
            <a:noFill/>
            <a:prstDash val="solid"/>
          </a:ln>
          <a:effectLst/>
        </p:spPr>
        <p:txBody>
          <a:bodyPr rtlCol="0" anchor="ctr"/>
          <a:lstStyle/>
          <a:p>
            <a:pPr algn="ctr" defTabSz="914400"/>
            <a:r>
              <a:rPr lang="fa-IR" sz="4400" kern="0" dirty="0">
                <a:solidFill>
                  <a:schemeClr val="tx1"/>
                </a:solidFill>
                <a:latin typeface="Arial" pitchFamily="34" charset="0"/>
                <a:cs typeface="Arial" pitchFamily="34" charset="0"/>
              </a:rPr>
              <a:t>نانوپرایمینگ</a:t>
            </a:r>
            <a:endParaRPr lang="en-US" sz="4400" kern="0" dirty="0">
              <a:solidFill>
                <a:schemeClr val="tx1"/>
              </a:solidFill>
              <a:latin typeface="Arial" pitchFamily="34" charset="0"/>
              <a:cs typeface="Arial" pitchFamily="34" charset="0"/>
            </a:endParaRPr>
          </a:p>
        </p:txBody>
      </p:sp>
      <p:sp>
        <p:nvSpPr>
          <p:cNvPr id="8" name="Rectangle 7"/>
          <p:cNvSpPr/>
          <p:nvPr/>
        </p:nvSpPr>
        <p:spPr>
          <a:xfrm>
            <a:off x="820394" y="2157686"/>
            <a:ext cx="9781189" cy="3416320"/>
          </a:xfrm>
          <a:prstGeom prst="rect">
            <a:avLst/>
          </a:prstGeom>
          <a:noFill/>
          <a:ln>
            <a:noFill/>
          </a:ln>
        </p:spPr>
        <p:txBody>
          <a:bodyPr wrap="square">
            <a:spAutoFit/>
          </a:bodyPr>
          <a:lstStyle/>
          <a:p>
            <a:pPr algn="just" rtl="1"/>
            <a:r>
              <a:rPr lang="fa-IR" dirty="0">
                <a:solidFill>
                  <a:srgbClr val="000000"/>
                </a:solidFill>
                <a:latin typeface="Arial" pitchFamily="34" charset="0"/>
                <a:cs typeface="Arial" pitchFamily="34" charset="0"/>
              </a:rPr>
              <a:t>نانوپرایمینگ قادر است ژن های مختلف را در طول جوانه زنی، به ویژه ژن های مقاومت به تنش گیاه را فعال کند و همچنین برای محافظت از بذر نیز می توان از آن استفاده کرد(حاجی قاسمی، 1400).</a:t>
            </a:r>
            <a:r>
              <a:rPr lang="ar-SA" dirty="0">
                <a:latin typeface="Arial" pitchFamily="34" charset="0"/>
                <a:ea typeface="Times New Roman" panose="02020603050405020304" pitchFamily="18" charset="0"/>
                <a:cs typeface="Arial" pitchFamily="34" charset="0"/>
              </a:rPr>
              <a:t> </a:t>
            </a:r>
            <a:endParaRPr lang="fa-IR" dirty="0">
              <a:latin typeface="Arial" pitchFamily="34" charset="0"/>
              <a:ea typeface="Times New Roman" panose="02020603050405020304" pitchFamily="18" charset="0"/>
              <a:cs typeface="Arial" pitchFamily="34" charset="0"/>
            </a:endParaRPr>
          </a:p>
          <a:p>
            <a:pPr algn="just" rtl="1"/>
            <a:r>
              <a:rPr lang="fa-IR" dirty="0">
                <a:latin typeface="Arial" pitchFamily="34" charset="0"/>
                <a:ea typeface="Times New Roman" panose="02020603050405020304" pitchFamily="18" charset="0"/>
                <a:cs typeface="Arial" pitchFamily="34" charset="0"/>
              </a:rPr>
              <a:t>.</a:t>
            </a:r>
          </a:p>
          <a:p>
            <a:pPr algn="just" rtl="1"/>
            <a:r>
              <a:rPr lang="fa-IR" dirty="0">
                <a:latin typeface="Arial" pitchFamily="34" charset="0"/>
                <a:ea typeface="Times New Roman" panose="02020603050405020304" pitchFamily="18" charset="0"/>
                <a:cs typeface="Arial" pitchFamily="34" charset="0"/>
              </a:rPr>
              <a:t>آناند و همکاران (2020) در پژوهش خود به بررسی نانوذرات اکسید منیزیم با مهندسی زیستی به عنوان عامل نانو پرایمینگ برای افزایش جوانه­زنی بذر و قدرت گیاهچه‌</a:t>
            </a:r>
            <a:r>
              <a:rPr lang="en-US" dirty="0">
                <a:latin typeface="Arial" pitchFamily="34" charset="0"/>
                <a:ea typeface="Times New Roman" panose="02020603050405020304" pitchFamily="18" charset="0"/>
                <a:cs typeface="Arial" pitchFamily="34" charset="0"/>
              </a:rPr>
              <a:t>. </a:t>
            </a:r>
            <a:r>
              <a:rPr lang="fa-IR" dirty="0">
                <a:latin typeface="Arial" pitchFamily="34" charset="0"/>
                <a:ea typeface="Times New Roman" panose="02020603050405020304" pitchFamily="18" charset="0"/>
                <a:cs typeface="Arial" pitchFamily="34" charset="0"/>
              </a:rPr>
              <a:t> </a:t>
            </a:r>
            <a:r>
              <a:rPr lang="en-US" dirty="0">
                <a:latin typeface="Arial" pitchFamily="34" charset="0"/>
                <a:ea typeface="Times New Roman" panose="02020603050405020304" pitchFamily="18" charset="0"/>
                <a:cs typeface="Arial" pitchFamily="34" charset="0"/>
              </a:rPr>
              <a:t> </a:t>
            </a:r>
            <a:r>
              <a:rPr lang="en-US" i="1" dirty="0" err="1">
                <a:latin typeface="Arial" pitchFamily="34" charset="0"/>
                <a:ea typeface="Times New Roman" panose="02020603050405020304" pitchFamily="18" charset="0"/>
                <a:cs typeface="Arial" pitchFamily="34" charset="0"/>
              </a:rPr>
              <a:t>Vigna</a:t>
            </a:r>
            <a:r>
              <a:rPr lang="en-US" i="1" dirty="0">
                <a:latin typeface="Arial" pitchFamily="34" charset="0"/>
                <a:ea typeface="Times New Roman" panose="02020603050405020304" pitchFamily="18" charset="0"/>
                <a:cs typeface="Arial" pitchFamily="34" charset="0"/>
              </a:rPr>
              <a:t> </a:t>
            </a:r>
            <a:r>
              <a:rPr lang="en-US" i="1" dirty="0" err="1">
                <a:latin typeface="Arial" pitchFamily="34" charset="0"/>
                <a:ea typeface="Times New Roman" panose="02020603050405020304" pitchFamily="18" charset="0"/>
                <a:cs typeface="Arial" pitchFamily="34" charset="0"/>
              </a:rPr>
              <a:t>radiata</a:t>
            </a:r>
            <a:r>
              <a:rPr lang="en-US" i="1" dirty="0">
                <a:latin typeface="Arial" pitchFamily="34" charset="0"/>
                <a:ea typeface="Times New Roman" panose="02020603050405020304" pitchFamily="18" charset="0"/>
                <a:cs typeface="Arial" pitchFamily="34" charset="0"/>
              </a:rPr>
              <a:t> L</a:t>
            </a:r>
            <a:r>
              <a:rPr lang="fa-IR" i="1" dirty="0">
                <a:latin typeface="Arial" pitchFamily="34" charset="0"/>
                <a:ea typeface="Times New Roman" panose="02020603050405020304" pitchFamily="18" charset="0"/>
                <a:cs typeface="Arial" pitchFamily="34" charset="0"/>
              </a:rPr>
              <a:t> </a:t>
            </a:r>
            <a:r>
              <a:rPr lang="fa-IR" dirty="0">
                <a:latin typeface="Arial" pitchFamily="34" charset="0"/>
                <a:ea typeface="Times New Roman" panose="02020603050405020304" pitchFamily="18" charset="0"/>
                <a:cs typeface="Arial" pitchFamily="34" charset="0"/>
              </a:rPr>
              <a:t>پرداختنند و از نانوذرات </a:t>
            </a:r>
            <a:r>
              <a:rPr lang="en-US" dirty="0" err="1">
                <a:latin typeface="Arial" pitchFamily="34" charset="0"/>
                <a:ea typeface="Times New Roman" panose="02020603050405020304" pitchFamily="18" charset="0"/>
                <a:cs typeface="Arial" pitchFamily="34" charset="0"/>
              </a:rPr>
              <a:t>MgO</a:t>
            </a:r>
            <a:r>
              <a:rPr lang="fa-IR" dirty="0">
                <a:latin typeface="Arial" pitchFamily="34" charset="0"/>
                <a:ea typeface="Times New Roman" panose="02020603050405020304" pitchFamily="18" charset="0"/>
                <a:cs typeface="Arial" pitchFamily="34" charset="0"/>
              </a:rPr>
              <a:t> به عنوان عامل نانوپرایمینگ برای افزایش جوانه‌زنی بذر استفاده کرد.</a:t>
            </a:r>
          </a:p>
          <a:p>
            <a:pPr algn="just" rtl="1"/>
            <a:endParaRPr lang="fa-IR" dirty="0">
              <a:latin typeface="Arial" pitchFamily="34" charset="0"/>
              <a:ea typeface="Times New Roman" panose="02020603050405020304" pitchFamily="18" charset="0"/>
              <a:cs typeface="Arial" pitchFamily="34" charset="0"/>
            </a:endParaRPr>
          </a:p>
          <a:p>
            <a:pPr algn="just" rtl="1"/>
            <a:r>
              <a:rPr lang="fa-IR" dirty="0">
                <a:latin typeface="Arial" pitchFamily="34" charset="0"/>
                <a:ea typeface="Times New Roman" panose="02020603050405020304" pitchFamily="18" charset="0"/>
                <a:cs typeface="Arial" pitchFamily="34" charset="0"/>
              </a:rPr>
              <a:t>گوا و همکاران (2021) اعلام کردند که بذرهای نانوپرایم شده عملکرد بهتری را در مقایسه با بذرهای پرایم شده سنتی نشان دادند.</a:t>
            </a:r>
          </a:p>
          <a:p>
            <a:pPr algn="just" rtl="1"/>
            <a:endParaRPr lang="fa-IR" dirty="0">
              <a:latin typeface="Arial" pitchFamily="34" charset="0"/>
              <a:ea typeface="Times New Roman" panose="02020603050405020304" pitchFamily="18" charset="0"/>
              <a:cs typeface="Arial" pitchFamily="34" charset="0"/>
            </a:endParaRPr>
          </a:p>
          <a:p>
            <a:pPr algn="just" rtl="1"/>
            <a:r>
              <a:rPr lang="fa-IR" dirty="0">
                <a:latin typeface="Arial" pitchFamily="34" charset="0"/>
                <a:ea typeface="Times New Roman" panose="02020603050405020304" pitchFamily="18" charset="0"/>
                <a:cs typeface="Arial" pitchFamily="34" charset="0"/>
              </a:rPr>
              <a:t>صحرایی و همکاران (1393) در پژوهش خود به تأثیر پوشش نانوامولسیون حاوی کیتوزان بر افزایش ماندگاری سیب گلاب رقم گلاب کهنز پرداختند و مشخص شد این پوشش باعث افزایش عمر نگهداری سیب و کاهش تلفات کمی و کیفی آن در زمان نگهداری شد.</a:t>
            </a:r>
            <a:endParaRPr lang="en-US" dirty="0">
              <a:effectLst/>
              <a:latin typeface="Arial" pitchFamily="34" charset="0"/>
              <a:ea typeface="Calibri" panose="020F0502020204030204" pitchFamily="34" charset="0"/>
              <a:cs typeface="Arial" pitchFamily="34" charset="0"/>
            </a:endParaRPr>
          </a:p>
        </p:txBody>
      </p:sp>
    </p:spTree>
    <p:extLst>
      <p:ext uri="{BB962C8B-B14F-4D97-AF65-F5344CB8AC3E}">
        <p14:creationId xmlns:p14="http://schemas.microsoft.com/office/powerpoint/2010/main" val="32293871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8" presetClass="entr" presetSubtype="32"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amond(out)">
                                      <p:cBhvr>
                                        <p:cTn id="13" dur="2000"/>
                                        <p:tgtEl>
                                          <p:spTgt spid="6"/>
                                        </p:tgtEl>
                                      </p:cBhvr>
                                    </p:animEffect>
                                  </p:childTnLst>
                                </p:cTn>
                              </p:par>
                            </p:childTnLst>
                          </p:cTn>
                        </p:par>
                        <p:par>
                          <p:cTn id="14" fill="hold">
                            <p:stCondLst>
                              <p:cond delay="3000"/>
                            </p:stCondLst>
                            <p:childTnLst>
                              <p:par>
                                <p:cTn id="15" presetID="31"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1000" fill="hold"/>
                                        <p:tgtEl>
                                          <p:spTgt spid="7"/>
                                        </p:tgtEl>
                                        <p:attrNameLst>
                                          <p:attrName>ppt_w</p:attrName>
                                        </p:attrNameLst>
                                      </p:cBhvr>
                                      <p:tavLst>
                                        <p:tav tm="0">
                                          <p:val>
                                            <p:fltVal val="0"/>
                                          </p:val>
                                        </p:tav>
                                        <p:tav tm="100000">
                                          <p:val>
                                            <p:strVal val="#ppt_w"/>
                                          </p:val>
                                        </p:tav>
                                      </p:tavLst>
                                    </p:anim>
                                    <p:anim calcmode="lin" valueType="num">
                                      <p:cBhvr>
                                        <p:cTn id="18" dur="1000" fill="hold"/>
                                        <p:tgtEl>
                                          <p:spTgt spid="7"/>
                                        </p:tgtEl>
                                        <p:attrNameLst>
                                          <p:attrName>ppt_h</p:attrName>
                                        </p:attrNameLst>
                                      </p:cBhvr>
                                      <p:tavLst>
                                        <p:tav tm="0">
                                          <p:val>
                                            <p:fltVal val="0"/>
                                          </p:val>
                                        </p:tav>
                                        <p:tav tm="100000">
                                          <p:val>
                                            <p:strVal val="#ppt_h"/>
                                          </p:val>
                                        </p:tav>
                                      </p:tavLst>
                                    </p:anim>
                                    <p:anim calcmode="lin" valueType="num">
                                      <p:cBhvr>
                                        <p:cTn id="19" dur="1000" fill="hold"/>
                                        <p:tgtEl>
                                          <p:spTgt spid="7"/>
                                        </p:tgtEl>
                                        <p:attrNameLst>
                                          <p:attrName>style.rotation</p:attrName>
                                        </p:attrNameLst>
                                      </p:cBhvr>
                                      <p:tavLst>
                                        <p:tav tm="0">
                                          <p:val>
                                            <p:fltVal val="90"/>
                                          </p:val>
                                        </p:tav>
                                        <p:tav tm="100000">
                                          <p:val>
                                            <p:fltVal val="0"/>
                                          </p:val>
                                        </p:tav>
                                      </p:tavLst>
                                    </p:anim>
                                    <p:animEffect transition="in" filter="fade">
                                      <p:cBhvr>
                                        <p:cTn id="20" dur="10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up)">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Up Ribbon 2">
            <a:extLst>
              <a:ext uri="{FF2B5EF4-FFF2-40B4-BE49-F238E27FC236}">
                <a16:creationId xmlns:a16="http://schemas.microsoft.com/office/drawing/2014/main" id="{DA594C51-53B3-EBA9-016B-A185464A96DC}"/>
              </a:ext>
            </a:extLst>
          </p:cNvPr>
          <p:cNvSpPr/>
          <p:nvPr/>
        </p:nvSpPr>
        <p:spPr>
          <a:xfrm>
            <a:off x="2862316" y="410818"/>
            <a:ext cx="6781800" cy="1066800"/>
          </a:xfrm>
          <a:prstGeom prst="round2DiagRect">
            <a:avLst/>
          </a:prstGeom>
          <a:solidFill>
            <a:schemeClr val="accent3">
              <a:lumMod val="50000"/>
              <a:alpha val="25000"/>
            </a:schemeClr>
          </a:solidFill>
          <a:ln w="9525" cap="flat" cmpd="sng" algn="ctr">
            <a:noFill/>
            <a:prstDash val="solid"/>
          </a:ln>
          <a:effectLst/>
        </p:spPr>
        <p:txBody>
          <a:bodyPr rtlCol="0" anchor="ctr"/>
          <a:lstStyle/>
          <a:p>
            <a:pPr algn="ctr" defTabSz="914400"/>
            <a:r>
              <a:rPr lang="fa-IR" sz="4400" kern="0" dirty="0">
                <a:solidFill>
                  <a:schemeClr val="tx1"/>
                </a:solidFill>
                <a:latin typeface="Arial" pitchFamily="34" charset="0"/>
                <a:cs typeface="Arial" pitchFamily="34" charset="0"/>
              </a:rPr>
              <a:t>اهداف تحقیق </a:t>
            </a:r>
            <a:endParaRPr lang="en-US" sz="4400" kern="0" dirty="0">
              <a:solidFill>
                <a:schemeClr val="tx1"/>
              </a:solidFill>
              <a:latin typeface="Arial" pitchFamily="34" charset="0"/>
              <a:cs typeface="Arial" pitchFamily="34" charset="0"/>
            </a:endParaRPr>
          </a:p>
        </p:txBody>
      </p:sp>
      <p:pic>
        <p:nvPicPr>
          <p:cNvPr id="6" name="Picture 2" descr="C:\Users\User\Desktop\Azad_University_logo-th3.png">
            <a:extLst>
              <a:ext uri="{FF2B5EF4-FFF2-40B4-BE49-F238E27FC236}">
                <a16:creationId xmlns:a16="http://schemas.microsoft.com/office/drawing/2014/main" id="{AE70CC42-0412-D746-A23D-BD91B4CC8BCA}"/>
              </a:ext>
            </a:extLst>
          </p:cNvPr>
          <p:cNvPicPr>
            <a:picLocks noChangeAspect="1" noChangeArrowheads="1"/>
          </p:cNvPicPr>
          <p:nvPr/>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059611" y="121920"/>
            <a:ext cx="838200" cy="125185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03EF9CD-2B36-E0AE-DF3B-0A38070360F3}"/>
              </a:ext>
            </a:extLst>
          </p:cNvPr>
          <p:cNvSpPr txBox="1"/>
          <p:nvPr/>
        </p:nvSpPr>
        <p:spPr>
          <a:xfrm>
            <a:off x="10846709" y="1537854"/>
            <a:ext cx="1264005" cy="3970318"/>
          </a:xfrm>
          <a:prstGeom prst="rect">
            <a:avLst/>
          </a:prstGeom>
          <a:noFill/>
        </p:spPr>
        <p:txBody>
          <a:bodyPr wrap="square" rtlCol="0">
            <a:spAutoFit/>
          </a:bodyPr>
          <a:lstStyle/>
          <a:p>
            <a:pPr algn="ctr" rtl="1"/>
            <a:r>
              <a:rPr lang="fa-IR" sz="1400" dirty="0">
                <a:solidFill>
                  <a:prstClr val="black"/>
                </a:solidFill>
                <a:latin typeface="Arial" pitchFamily="34" charset="0"/>
                <a:cs typeface="Arial" pitchFamily="34" charset="0"/>
              </a:rPr>
              <a:t>فصل اول:</a:t>
            </a:r>
          </a:p>
          <a:p>
            <a:pPr algn="ctr" rtl="1"/>
            <a:r>
              <a:rPr lang="fa-IR" sz="1400" b="1" dirty="0">
                <a:solidFill>
                  <a:srgbClr val="FF0000"/>
                </a:solidFill>
                <a:latin typeface="Arial" pitchFamily="34" charset="0"/>
                <a:cs typeface="Arial" pitchFamily="34" charset="0"/>
              </a:rPr>
              <a:t>کلیات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دوم:</a:t>
            </a:r>
          </a:p>
          <a:p>
            <a:pPr algn="ctr" rtl="1"/>
            <a:r>
              <a:rPr lang="fa-IR" sz="1400" b="1" dirty="0">
                <a:solidFill>
                  <a:prstClr val="black"/>
                </a:solidFill>
                <a:latin typeface="Arial" pitchFamily="34" charset="0"/>
                <a:cs typeface="Arial" pitchFamily="34" charset="0"/>
              </a:rPr>
              <a:t>ادبیات تحقیق و پیشینه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سوم:</a:t>
            </a:r>
          </a:p>
          <a:p>
            <a:pPr algn="ctr" rtl="1"/>
            <a:r>
              <a:rPr lang="fa-IR" sz="1400" b="1" dirty="0">
                <a:solidFill>
                  <a:prstClr val="black"/>
                </a:solidFill>
                <a:latin typeface="Arial" pitchFamily="34" charset="0"/>
                <a:cs typeface="Arial" pitchFamily="34" charset="0"/>
              </a:rPr>
              <a:t>روش اجرای تحقیق</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چهارم:</a:t>
            </a:r>
          </a:p>
          <a:p>
            <a:pPr algn="ctr" rtl="1"/>
            <a:r>
              <a:rPr lang="fa-IR" sz="1400" b="1" dirty="0">
                <a:solidFill>
                  <a:prstClr val="black"/>
                </a:solidFill>
                <a:latin typeface="Arial" pitchFamily="34" charset="0"/>
                <a:cs typeface="Arial" pitchFamily="34" charset="0"/>
              </a:rPr>
              <a:t>تجزیه و تحلیل داده‌ها</a:t>
            </a:r>
          </a:p>
          <a:p>
            <a:pPr algn="ctr" rtl="1"/>
            <a:endParaRPr lang="fa-IR" sz="1400" b="1" dirty="0">
              <a:solidFill>
                <a:prstClr val="black"/>
              </a:solidFill>
              <a:latin typeface="Arial" pitchFamily="34" charset="0"/>
              <a:cs typeface="Arial" pitchFamily="34" charset="0"/>
            </a:endParaRPr>
          </a:p>
          <a:p>
            <a:pPr algn="ctr" rtl="1"/>
            <a:r>
              <a:rPr lang="fa-IR" sz="1400" dirty="0">
                <a:solidFill>
                  <a:prstClr val="black"/>
                </a:solidFill>
                <a:latin typeface="Arial" pitchFamily="34" charset="0"/>
                <a:cs typeface="Arial" pitchFamily="34" charset="0"/>
              </a:rPr>
              <a:t>فصل پنجم:</a:t>
            </a:r>
          </a:p>
          <a:p>
            <a:pPr algn="ctr" rtl="1"/>
            <a:r>
              <a:rPr lang="fa-IR" sz="1400" b="1" dirty="0">
                <a:solidFill>
                  <a:prstClr val="black"/>
                </a:solidFill>
                <a:latin typeface="Arial" pitchFamily="34" charset="0"/>
                <a:cs typeface="Arial" pitchFamily="34" charset="0"/>
              </a:rPr>
              <a:t>نتیجه‌گیری و پیشنهادات</a:t>
            </a:r>
          </a:p>
        </p:txBody>
      </p:sp>
      <p:sp>
        <p:nvSpPr>
          <p:cNvPr id="8" name="Rectangle 7"/>
          <p:cNvSpPr/>
          <p:nvPr/>
        </p:nvSpPr>
        <p:spPr>
          <a:xfrm>
            <a:off x="2267005" y="2261129"/>
            <a:ext cx="7377111" cy="2523768"/>
          </a:xfrm>
          <a:prstGeom prst="rect">
            <a:avLst/>
          </a:prstGeom>
          <a:noFill/>
          <a:ln>
            <a:noFill/>
          </a:ln>
        </p:spPr>
        <p:style>
          <a:lnRef idx="1">
            <a:schemeClr val="accent6"/>
          </a:lnRef>
          <a:fillRef idx="2">
            <a:schemeClr val="accent6"/>
          </a:fillRef>
          <a:effectRef idx="1">
            <a:schemeClr val="accent6"/>
          </a:effectRef>
          <a:fontRef idx="minor">
            <a:schemeClr val="dk1"/>
          </a:fontRef>
        </p:style>
        <p:txBody>
          <a:bodyPr wrap="square">
            <a:spAutoFit/>
          </a:bodyPr>
          <a:lstStyle/>
          <a:p>
            <a:pPr algn="just" rtl="1"/>
            <a:r>
              <a:rPr lang="ar-SA" sz="2000" dirty="0">
                <a:latin typeface="Arial" pitchFamily="34" charset="0"/>
                <a:ea typeface="Times New Roman" panose="02020603050405020304" pitchFamily="18" charset="0"/>
                <a:cs typeface="Arial" pitchFamily="34" charset="0"/>
              </a:rPr>
              <a:t>هدف آرماني:</a:t>
            </a:r>
            <a:endParaRPr lang="en-US" sz="2000" dirty="0">
              <a:latin typeface="Arial" pitchFamily="34" charset="0"/>
              <a:ea typeface="Times New Roman" panose="02020603050405020304" pitchFamily="18" charset="0"/>
              <a:cs typeface="Arial" pitchFamily="34" charset="0"/>
            </a:endParaRPr>
          </a:p>
          <a:p>
            <a:pPr algn="just" rtl="1"/>
            <a:r>
              <a:rPr lang="ar-SA" sz="2000" dirty="0">
                <a:latin typeface="Arial" pitchFamily="34" charset="0"/>
                <a:ea typeface="Times New Roman" panose="02020603050405020304" pitchFamily="18" charset="0"/>
                <a:cs typeface="Arial" pitchFamily="34" charset="0"/>
              </a:rPr>
              <a:t>سنتز فیتو نانوذراتی که جوانه زنی غلات و صیفی جات  را تسریع کنند و بر صفات مرتبط با جوانه زنی </a:t>
            </a:r>
            <a:r>
              <a:rPr lang="fa-IR" sz="2000" dirty="0">
                <a:latin typeface="Arial" pitchFamily="34" charset="0"/>
                <a:ea typeface="Times New Roman" panose="02020603050405020304" pitchFamily="18" charset="0"/>
                <a:cs typeface="Arial" pitchFamily="34" charset="0"/>
              </a:rPr>
              <a:t>تاثیر </a:t>
            </a:r>
            <a:r>
              <a:rPr lang="ar-SA" sz="2000" dirty="0">
                <a:latin typeface="Arial" pitchFamily="34" charset="0"/>
                <a:ea typeface="Times New Roman" panose="02020603050405020304" pitchFamily="18" charset="0"/>
                <a:cs typeface="Arial" pitchFamily="34" charset="0"/>
              </a:rPr>
              <a:t>معنی دار </a:t>
            </a:r>
            <a:r>
              <a:rPr lang="fa-IR" sz="2000" dirty="0">
                <a:latin typeface="Arial" pitchFamily="34" charset="0"/>
                <a:ea typeface="Times New Roman" panose="02020603050405020304" pitchFamily="18" charset="0"/>
                <a:cs typeface="Arial" pitchFamily="34" charset="0"/>
              </a:rPr>
              <a:t>داشته باشند.</a:t>
            </a:r>
          </a:p>
          <a:p>
            <a:pPr algn="just" rtl="1"/>
            <a:endParaRPr lang="en-US" sz="2000" dirty="0">
              <a:latin typeface="Arial" pitchFamily="34" charset="0"/>
              <a:ea typeface="Times New Roman" panose="02020603050405020304" pitchFamily="18" charset="0"/>
              <a:cs typeface="Arial" pitchFamily="34" charset="0"/>
            </a:endParaRPr>
          </a:p>
          <a:p>
            <a:pPr algn="just" rtl="1"/>
            <a:r>
              <a:rPr lang="fa-IR" sz="2000" dirty="0">
                <a:latin typeface="Arial" pitchFamily="34" charset="0"/>
                <a:ea typeface="Times New Roman" panose="02020603050405020304" pitchFamily="18" charset="0"/>
                <a:cs typeface="Arial" pitchFamily="34" charset="0"/>
              </a:rPr>
              <a:t>اهداف ویژه و کاربردی:</a:t>
            </a:r>
            <a:endParaRPr lang="en-US" sz="2000" dirty="0">
              <a:latin typeface="Arial" pitchFamily="34" charset="0"/>
              <a:ea typeface="Times New Roman" panose="02020603050405020304" pitchFamily="18" charset="0"/>
              <a:cs typeface="Arial" pitchFamily="34" charset="0"/>
            </a:endParaRPr>
          </a:p>
          <a:p>
            <a:pPr marL="342900" indent="-342900" algn="just" rtl="1">
              <a:buFont typeface="Wingdings" panose="05000000000000000000" pitchFamily="2" charset="2"/>
              <a:buChar char="ü"/>
            </a:pPr>
            <a:r>
              <a:rPr lang="ar-SA" sz="2000" dirty="0">
                <a:latin typeface="Arial" pitchFamily="34" charset="0"/>
                <a:ea typeface="Times New Roman" panose="02020603050405020304" pitchFamily="18" charset="0"/>
                <a:cs typeface="Arial" pitchFamily="34" charset="0"/>
              </a:rPr>
              <a:t>تهیه فیتونانومواد و بررسی خصوصیات نانو ذرات</a:t>
            </a:r>
            <a:endParaRPr lang="fa-IR" sz="2000" dirty="0">
              <a:latin typeface="Arial" pitchFamily="34" charset="0"/>
              <a:ea typeface="Times New Roman" panose="02020603050405020304" pitchFamily="18" charset="0"/>
              <a:cs typeface="Arial" pitchFamily="34" charset="0"/>
            </a:endParaRPr>
          </a:p>
          <a:p>
            <a:pPr marL="342900" indent="-342900" algn="just" rtl="1">
              <a:buFont typeface="Wingdings" panose="05000000000000000000" pitchFamily="2" charset="2"/>
              <a:buChar char="ü"/>
            </a:pPr>
            <a:r>
              <a:rPr lang="ar-SA" sz="2000" dirty="0">
                <a:latin typeface="Arial" pitchFamily="34" charset="0"/>
                <a:ea typeface="Times New Roman" panose="02020603050405020304" pitchFamily="18" charset="0"/>
                <a:cs typeface="Arial" pitchFamily="34" charset="0"/>
              </a:rPr>
              <a:t>بررسی اثر فیتونانومواد بر روی برصفات مرتبط  جوانه‌زنی گندم و جو</a:t>
            </a:r>
            <a:endParaRPr lang="en-US" sz="2000" dirty="0">
              <a:latin typeface="Arial" pitchFamily="34" charset="0"/>
              <a:ea typeface="Times New Roman" panose="02020603050405020304" pitchFamily="18" charset="0"/>
              <a:cs typeface="Arial" pitchFamily="34" charset="0"/>
            </a:endParaRPr>
          </a:p>
          <a:p>
            <a:pPr marL="285750" indent="-285750" algn="r" rtl="1">
              <a:buFont typeface="Wingdings" panose="05000000000000000000" pitchFamily="2" charset="2"/>
              <a:buChar char="ü"/>
            </a:pPr>
            <a:r>
              <a:rPr lang="ar-SA" dirty="0">
                <a:latin typeface="Arial" pitchFamily="34" charset="0"/>
                <a:ea typeface="Times New Roman" panose="02020603050405020304" pitchFamily="18" charset="0"/>
                <a:cs typeface="Arial" pitchFamily="34" charset="0"/>
              </a:rPr>
              <a:t>بررسی اثر فیتونانومواد بر روی صفات مرتبط  جوانه‌زنی گوجه فرنگی و خیار </a:t>
            </a:r>
            <a:endParaRPr lang="en-US" sz="2800" dirty="0">
              <a:latin typeface="Arial" pitchFamily="34" charset="0"/>
              <a:cs typeface="Arial" pitchFamily="34" charset="0"/>
            </a:endParaRPr>
          </a:p>
        </p:txBody>
      </p:sp>
    </p:spTree>
    <p:extLst>
      <p:ext uri="{BB962C8B-B14F-4D97-AF65-F5344CB8AC3E}">
        <p14:creationId xmlns:p14="http://schemas.microsoft.com/office/powerpoint/2010/main" val="11918301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childTnLst>
                          </p:cTn>
                        </p:par>
                        <p:par>
                          <p:cTn id="14" fill="hold">
                            <p:stCondLst>
                              <p:cond delay="1000"/>
                            </p:stCondLst>
                            <p:childTnLst>
                              <p:par>
                                <p:cTn id="15" presetID="53" presetClass="entr" presetSubtype="528"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anim calcmode="lin" valueType="num">
                                      <p:cBhvr>
                                        <p:cTn id="20" dur="500" fill="hold"/>
                                        <p:tgtEl>
                                          <p:spTgt spid="5"/>
                                        </p:tgtEl>
                                        <p:attrNameLst>
                                          <p:attrName>ppt_x</p:attrName>
                                        </p:attrNameLst>
                                      </p:cBhvr>
                                      <p:tavLst>
                                        <p:tav tm="0">
                                          <p:val>
                                            <p:fltVal val="0.5"/>
                                          </p:val>
                                        </p:tav>
                                        <p:tav tm="100000">
                                          <p:val>
                                            <p:strVal val="#ppt_x"/>
                                          </p:val>
                                        </p:tav>
                                      </p:tavLst>
                                    </p:anim>
                                    <p:anim calcmode="lin" valueType="num">
                                      <p:cBhvr>
                                        <p:cTn id="21" dur="500" fill="hold"/>
                                        <p:tgtEl>
                                          <p:spTgt spid="5"/>
                                        </p:tgtEl>
                                        <p:attrNameLst>
                                          <p:attrName>ppt_y</p:attrName>
                                        </p:attrNameLst>
                                      </p:cBhvr>
                                      <p:tavLst>
                                        <p:tav tm="0">
                                          <p:val>
                                            <p:fltVal val="0.5"/>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37"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arn(outVertical)">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Override1.xml.rels><?xml version="1.0" encoding="UTF-8" standalone="yes"?>
<Relationships xmlns="http://schemas.openxmlformats.org/package/2006/relationships"><Relationship Id="rId1" Type="http://schemas.openxmlformats.org/officeDocument/2006/relationships/image" Target="../media/image10.jpeg"/></Relationships>
</file>

<file path=ppt/theme/theme1.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Override>
</file>

<file path=ppt/theme/themeOverride2.xml><?xml version="1.0" encoding="utf-8"?>
<a:themeOverride xmlns:a="http://schemas.openxmlformats.org/drawingml/2006/main">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themeOverride>
</file>

<file path=ppt/theme/themeOverride3.xml><?xml version="1.0" encoding="utf-8"?>
<a:themeOverride xmlns:a="http://schemas.openxmlformats.org/drawingml/2006/main">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themeOverride>
</file>

<file path=docProps/app.xml><?xml version="1.0" encoding="utf-8"?>
<Properties xmlns="http://schemas.openxmlformats.org/officeDocument/2006/extended-properties" xmlns:vt="http://schemas.openxmlformats.org/officeDocument/2006/docPropsVTypes">
  <Template/>
  <TotalTime>1355</TotalTime>
  <Words>4143</Words>
  <Application>Microsoft Office PowerPoint</Application>
  <PresentationFormat>Widescreen</PresentationFormat>
  <Paragraphs>691</Paragraphs>
  <Slides>43</Slides>
  <Notes>2</Notes>
  <HiddenSlides>4</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Arial</vt:lpstr>
      <vt:lpstr>B Zar</vt:lpstr>
      <vt:lpstr>Calibri</vt:lpstr>
      <vt:lpstr>Corbel</vt:lpstr>
      <vt:lpstr>Symbol</vt:lpstr>
      <vt:lpstr>Times New Roman</vt:lpstr>
      <vt:lpstr>Wingdings</vt:lpstr>
      <vt:lpstr>Wingdings 2</vt:lpstr>
      <vt:lpstr>Waveform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تهیه نانوذره سولفوربیوژنیک </vt:lpstr>
      <vt:lpstr>تهیە سنتز نانو سلفور </vt:lpstr>
      <vt:lpstr>نانوپگان</vt:lpstr>
      <vt:lpstr>PowerPoint Presentation</vt:lpstr>
      <vt:lpstr>PowerPoint Presentation</vt:lpstr>
      <vt:lpstr>PowerPoint Presentation</vt:lpstr>
      <vt:lpstr>محیط کشت بذر </vt:lpstr>
      <vt:lpstr>PowerPoint Presentation</vt:lpstr>
      <vt:lpstr>PowerPoint Presentation</vt:lpstr>
      <vt:lpstr>PowerPoint Presentation</vt:lpstr>
      <vt:lpstr>نتایج نانو ذرات سولفور سبز</vt:lpstr>
      <vt:lpstr>نتایج سنتز نانو پگان</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RGN User</dc:creator>
  <cp:lastModifiedBy>ISA JALAL</cp:lastModifiedBy>
  <cp:revision>284</cp:revision>
  <dcterms:created xsi:type="dcterms:W3CDTF">2024-06-05T07:51:12Z</dcterms:created>
  <dcterms:modified xsi:type="dcterms:W3CDTF">2025-05-20T22:30:17Z</dcterms:modified>
</cp:coreProperties>
</file>